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4" r:id="rId7"/>
    <p:sldId id="266" r:id="rId8"/>
    <p:sldId id="261" r:id="rId9"/>
    <p:sldId id="262" r:id="rId10"/>
    <p:sldId id="263" r:id="rId11"/>
    <p:sldId id="265" r:id="rId12"/>
  </p:sldIdLst>
  <p:sldSz cx="14630400" cy="8229600"/>
  <p:notesSz cx="8229600" cy="14630400"/>
  <p:embeddedFontLst>
    <p:embeddedFont>
      <p:font typeface="Open Sans Bold" panose="020B0604020202020204" charset="0"/>
      <p:bold r:id="rId14"/>
    </p:embeddedFont>
    <p:embeddedFont>
      <p:font typeface="Playfair Display Bold" panose="020B0604020202020204" charset="0"/>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230E50-265F-4EE9-87C1-6F237930DB47}" v="14" dt="2024-11-22T19:31:18.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3" d="100"/>
          <a:sy n="63" d="100"/>
        </p:scale>
        <p:origin x="94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idhya singh" userId="36992c5bf0a88080" providerId="LiveId" clId="{C7230E50-265F-4EE9-87C1-6F237930DB47}"/>
    <pc:docChg chg="undo custSel addSld modSld sldOrd">
      <pc:chgData name="sanidhya singh" userId="36992c5bf0a88080" providerId="LiveId" clId="{C7230E50-265F-4EE9-87C1-6F237930DB47}" dt="2024-11-22T19:31:18.303" v="129"/>
      <pc:docMkLst>
        <pc:docMk/>
      </pc:docMkLst>
      <pc:sldChg chg="addSp modSp mod">
        <pc:chgData name="sanidhya singh" userId="36992c5bf0a88080" providerId="LiveId" clId="{C7230E50-265F-4EE9-87C1-6F237930DB47}" dt="2024-11-22T19:22:02.509" v="87" actId="2085"/>
        <pc:sldMkLst>
          <pc:docMk/>
          <pc:sldMk cId="0" sldId="257"/>
        </pc:sldMkLst>
        <pc:spChg chg="add mod">
          <ac:chgData name="sanidhya singh" userId="36992c5bf0a88080" providerId="LiveId" clId="{C7230E50-265F-4EE9-87C1-6F237930DB47}" dt="2024-11-22T19:22:02.509" v="87" actId="2085"/>
          <ac:spMkLst>
            <pc:docMk/>
            <pc:sldMk cId="0" sldId="257"/>
            <ac:spMk id="9" creationId="{8556A239-6E31-603D-D1DC-58B4B515F463}"/>
          </ac:spMkLst>
        </pc:spChg>
      </pc:sldChg>
      <pc:sldChg chg="addSp modSp">
        <pc:chgData name="sanidhya singh" userId="36992c5bf0a88080" providerId="LiveId" clId="{C7230E50-265F-4EE9-87C1-6F237930DB47}" dt="2024-11-22T19:22:24.751" v="88"/>
        <pc:sldMkLst>
          <pc:docMk/>
          <pc:sldMk cId="0" sldId="258"/>
        </pc:sldMkLst>
        <pc:spChg chg="add mod">
          <ac:chgData name="sanidhya singh" userId="36992c5bf0a88080" providerId="LiveId" clId="{C7230E50-265F-4EE9-87C1-6F237930DB47}" dt="2024-11-22T19:22:24.751" v="88"/>
          <ac:spMkLst>
            <pc:docMk/>
            <pc:sldMk cId="0" sldId="258"/>
            <ac:spMk id="20" creationId="{D004FAE6-3224-0F68-0502-ED891EF92D20}"/>
          </ac:spMkLst>
        </pc:spChg>
      </pc:sldChg>
      <pc:sldChg chg="addSp modSp">
        <pc:chgData name="sanidhya singh" userId="36992c5bf0a88080" providerId="LiveId" clId="{C7230E50-265F-4EE9-87C1-6F237930DB47}" dt="2024-11-22T19:22:34.595" v="89"/>
        <pc:sldMkLst>
          <pc:docMk/>
          <pc:sldMk cId="0" sldId="260"/>
        </pc:sldMkLst>
        <pc:spChg chg="add mod">
          <ac:chgData name="sanidhya singh" userId="36992c5bf0a88080" providerId="LiveId" clId="{C7230E50-265F-4EE9-87C1-6F237930DB47}" dt="2024-11-22T19:22:34.595" v="89"/>
          <ac:spMkLst>
            <pc:docMk/>
            <pc:sldMk cId="0" sldId="260"/>
            <ac:spMk id="13" creationId="{DE0F9B3F-09A7-138B-CF67-FD0209983D7A}"/>
          </ac:spMkLst>
        </pc:spChg>
      </pc:sldChg>
      <pc:sldChg chg="addSp modSp">
        <pc:chgData name="sanidhya singh" userId="36992c5bf0a88080" providerId="LiveId" clId="{C7230E50-265F-4EE9-87C1-6F237930DB47}" dt="2024-11-22T19:22:50.387" v="92"/>
        <pc:sldMkLst>
          <pc:docMk/>
          <pc:sldMk cId="0" sldId="261"/>
        </pc:sldMkLst>
        <pc:spChg chg="add mod">
          <ac:chgData name="sanidhya singh" userId="36992c5bf0a88080" providerId="LiveId" clId="{C7230E50-265F-4EE9-87C1-6F237930DB47}" dt="2024-11-22T19:22:50.387" v="92"/>
          <ac:spMkLst>
            <pc:docMk/>
            <pc:sldMk cId="0" sldId="261"/>
            <ac:spMk id="13" creationId="{F025E93F-980A-38B6-4501-0E06052FD7A4}"/>
          </ac:spMkLst>
        </pc:spChg>
      </pc:sldChg>
      <pc:sldChg chg="addSp modSp">
        <pc:chgData name="sanidhya singh" userId="36992c5bf0a88080" providerId="LiveId" clId="{C7230E50-265F-4EE9-87C1-6F237930DB47}" dt="2024-11-22T19:22:45.958" v="91"/>
        <pc:sldMkLst>
          <pc:docMk/>
          <pc:sldMk cId="0" sldId="262"/>
        </pc:sldMkLst>
        <pc:spChg chg="add mod">
          <ac:chgData name="sanidhya singh" userId="36992c5bf0a88080" providerId="LiveId" clId="{C7230E50-265F-4EE9-87C1-6F237930DB47}" dt="2024-11-22T19:22:45.958" v="91"/>
          <ac:spMkLst>
            <pc:docMk/>
            <pc:sldMk cId="0" sldId="262"/>
            <ac:spMk id="2" creationId="{D35C2B01-5F13-12F2-150A-470D0365F6AE}"/>
          </ac:spMkLst>
        </pc:spChg>
      </pc:sldChg>
      <pc:sldChg chg="addSp delSp modSp mod">
        <pc:chgData name="sanidhya singh" userId="36992c5bf0a88080" providerId="LiveId" clId="{C7230E50-265F-4EE9-87C1-6F237930DB47}" dt="2024-11-22T19:25:02.931" v="97" actId="14100"/>
        <pc:sldMkLst>
          <pc:docMk/>
          <pc:sldMk cId="0" sldId="263"/>
        </pc:sldMkLst>
        <pc:spChg chg="add mod">
          <ac:chgData name="sanidhya singh" userId="36992c5bf0a88080" providerId="LiveId" clId="{C7230E50-265F-4EE9-87C1-6F237930DB47}" dt="2024-11-22T19:22:41.328" v="90"/>
          <ac:spMkLst>
            <pc:docMk/>
            <pc:sldMk cId="0" sldId="263"/>
            <ac:spMk id="16" creationId="{888FE361-002D-B9A1-423C-F5BCBA04305E}"/>
          </ac:spMkLst>
        </pc:spChg>
        <pc:picChg chg="del">
          <ac:chgData name="sanidhya singh" userId="36992c5bf0a88080" providerId="LiveId" clId="{C7230E50-265F-4EE9-87C1-6F237930DB47}" dt="2024-11-22T19:24:08.213" v="93" actId="478"/>
          <ac:picMkLst>
            <pc:docMk/>
            <pc:sldMk cId="0" sldId="263"/>
            <ac:picMk id="2" creationId="{00000000-0000-0000-0000-000000000000}"/>
          </ac:picMkLst>
        </pc:picChg>
        <pc:picChg chg="add mod">
          <ac:chgData name="sanidhya singh" userId="36992c5bf0a88080" providerId="LiveId" clId="{C7230E50-265F-4EE9-87C1-6F237930DB47}" dt="2024-11-22T19:25:02.931" v="97" actId="14100"/>
          <ac:picMkLst>
            <pc:docMk/>
            <pc:sldMk cId="0" sldId="263"/>
            <ac:picMk id="18" creationId="{D4CD283D-E0FC-DFD8-9D97-581B8B2732FC}"/>
          </ac:picMkLst>
        </pc:picChg>
      </pc:sldChg>
      <pc:sldChg chg="addSp modSp new mod ord">
        <pc:chgData name="sanidhya singh" userId="36992c5bf0a88080" providerId="LiveId" clId="{C7230E50-265F-4EE9-87C1-6F237930DB47}" dt="2024-11-22T19:26:06.766" v="100" actId="1076"/>
        <pc:sldMkLst>
          <pc:docMk/>
          <pc:sldMk cId="192223804" sldId="264"/>
        </pc:sldMkLst>
        <pc:spChg chg="add mod">
          <ac:chgData name="sanidhya singh" userId="36992c5bf0a88080" providerId="LiveId" clId="{C7230E50-265F-4EE9-87C1-6F237930DB47}" dt="2024-11-22T19:07:21.636" v="33" actId="20577"/>
          <ac:spMkLst>
            <pc:docMk/>
            <pc:sldMk cId="192223804" sldId="264"/>
            <ac:spMk id="3" creationId="{217C2CF2-A0CB-3FC4-2BD6-23F7F1688ED7}"/>
          </ac:spMkLst>
        </pc:spChg>
        <pc:picChg chg="add mod">
          <ac:chgData name="sanidhya singh" userId="36992c5bf0a88080" providerId="LiveId" clId="{C7230E50-265F-4EE9-87C1-6F237930DB47}" dt="2024-11-22T19:26:06.766" v="100" actId="1076"/>
          <ac:picMkLst>
            <pc:docMk/>
            <pc:sldMk cId="192223804" sldId="264"/>
            <ac:picMk id="5" creationId="{5D236C3A-A2DA-31FC-A60A-EDE264BF5CF2}"/>
          </ac:picMkLst>
        </pc:picChg>
      </pc:sldChg>
      <pc:sldChg chg="addSp modSp new mod">
        <pc:chgData name="sanidhya singh" userId="36992c5bf0a88080" providerId="LiveId" clId="{C7230E50-265F-4EE9-87C1-6F237930DB47}" dt="2024-11-22T19:17:09.996" v="84" actId="14100"/>
        <pc:sldMkLst>
          <pc:docMk/>
          <pc:sldMk cId="2550899640" sldId="265"/>
        </pc:sldMkLst>
        <pc:spChg chg="add mod">
          <ac:chgData name="sanidhya singh" userId="36992c5bf0a88080" providerId="LiveId" clId="{C7230E50-265F-4EE9-87C1-6F237930DB47}" dt="2024-11-22T19:16:46.306" v="82"/>
          <ac:spMkLst>
            <pc:docMk/>
            <pc:sldMk cId="2550899640" sldId="265"/>
            <ac:spMk id="5" creationId="{CD4BBEB6-C730-3451-A159-1A705F044AEA}"/>
          </ac:spMkLst>
        </pc:spChg>
        <pc:spChg chg="add mod">
          <ac:chgData name="sanidhya singh" userId="36992c5bf0a88080" providerId="LiveId" clId="{C7230E50-265F-4EE9-87C1-6F237930DB47}" dt="2024-11-22T19:17:09.996" v="84" actId="14100"/>
          <ac:spMkLst>
            <pc:docMk/>
            <pc:sldMk cId="2550899640" sldId="265"/>
            <ac:spMk id="7" creationId="{D77AF6D3-9BEA-2659-C1D7-A6241213EF17}"/>
          </ac:spMkLst>
        </pc:spChg>
        <pc:picChg chg="add mod">
          <ac:chgData name="sanidhya singh" userId="36992c5bf0a88080" providerId="LiveId" clId="{C7230E50-265F-4EE9-87C1-6F237930DB47}" dt="2024-11-22T19:10:10.847" v="39"/>
          <ac:picMkLst>
            <pc:docMk/>
            <pc:sldMk cId="2550899640" sldId="265"/>
            <ac:picMk id="3" creationId="{471508D5-3CC0-C620-7273-712EDC2E5D84}"/>
          </ac:picMkLst>
        </pc:picChg>
      </pc:sldChg>
      <pc:sldChg chg="addSp modSp new mod">
        <pc:chgData name="sanidhya singh" userId="36992c5bf0a88080" providerId="LiveId" clId="{C7230E50-265F-4EE9-87C1-6F237930DB47}" dt="2024-11-22T19:31:18.303" v="129"/>
        <pc:sldMkLst>
          <pc:docMk/>
          <pc:sldMk cId="4278963879" sldId="266"/>
        </pc:sldMkLst>
        <pc:spChg chg="add mod">
          <ac:chgData name="sanidhya singh" userId="36992c5bf0a88080" providerId="LiveId" clId="{C7230E50-265F-4EE9-87C1-6F237930DB47}" dt="2024-11-22T19:26:47.498" v="123" actId="20577"/>
          <ac:spMkLst>
            <pc:docMk/>
            <pc:sldMk cId="4278963879" sldId="266"/>
            <ac:spMk id="3" creationId="{0F5B96BF-2F4B-C6F2-3971-B1C8309CA49C}"/>
          </ac:spMkLst>
        </pc:spChg>
        <pc:spChg chg="add mod">
          <ac:chgData name="sanidhya singh" userId="36992c5bf0a88080" providerId="LiveId" clId="{C7230E50-265F-4EE9-87C1-6F237930DB47}" dt="2024-11-22T19:31:18.303" v="129"/>
          <ac:spMkLst>
            <pc:docMk/>
            <pc:sldMk cId="4278963879" sldId="266"/>
            <ac:spMk id="6" creationId="{DBA2B334-7DCC-F028-5A15-13C4ADB5D241}"/>
          </ac:spMkLst>
        </pc:spChg>
        <pc:picChg chg="add mod">
          <ac:chgData name="sanidhya singh" userId="36992c5bf0a88080" providerId="LiveId" clId="{C7230E50-265F-4EE9-87C1-6F237930DB47}" dt="2024-11-22T19:30:26.563" v="128" actId="14100"/>
          <ac:picMkLst>
            <pc:docMk/>
            <pc:sldMk cId="4278963879" sldId="266"/>
            <ac:picMk id="5" creationId="{592CB9F7-FB71-01D7-3DCC-7AF2BF1173A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59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him1308/Major-Project-Terrain-Prediction.git"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677334"/>
            <a:ext cx="7556421" cy="2302934"/>
          </a:xfrm>
          <a:prstGeom prst="rect">
            <a:avLst/>
          </a:prstGeom>
          <a:noFill/>
          <a:ln/>
        </p:spPr>
        <p:txBody>
          <a:bodyPr wrap="square" lIns="0" tIns="0" rIns="0" bIns="0" rtlCol="0" anchor="t"/>
          <a:lstStyle/>
          <a:p>
            <a:pPr marL="0" indent="0">
              <a:lnSpc>
                <a:spcPts val="7700"/>
              </a:lnSpc>
              <a:buNone/>
            </a:pPr>
            <a:r>
              <a:rPr lang="en-IN" sz="6600" b="1" dirty="0"/>
              <a:t>Deep Learning For Terrain Prediction</a:t>
            </a:r>
            <a:endParaRPr lang="en-US" sz="6150" dirty="0"/>
          </a:p>
        </p:txBody>
      </p:sp>
      <p:sp>
        <p:nvSpPr>
          <p:cNvPr id="4" name="Text 1"/>
          <p:cNvSpPr/>
          <p:nvPr/>
        </p:nvSpPr>
        <p:spPr>
          <a:xfrm>
            <a:off x="793790" y="3341511"/>
            <a:ext cx="7556421" cy="2139889"/>
          </a:xfrm>
          <a:prstGeom prst="rect">
            <a:avLst/>
          </a:prstGeom>
          <a:noFill/>
          <a:ln/>
        </p:spPr>
        <p:txBody>
          <a:bodyPr wrap="square" lIns="0" tIns="0" rIns="0" bIns="0" rtlCol="0" anchor="t"/>
          <a:lstStyle/>
          <a:p>
            <a:pPr marL="0" indent="0">
              <a:lnSpc>
                <a:spcPts val="2850"/>
              </a:lnSpc>
              <a:buNone/>
            </a:pPr>
            <a:r>
              <a:rPr lang="en-US" sz="2000" dirty="0"/>
              <a:t>This project proposes an automated system using CNN-based models to accurately classify and predict terrain from satellite or aerial imagery.</a:t>
            </a:r>
          </a:p>
        </p:txBody>
      </p:sp>
      <p:sp>
        <p:nvSpPr>
          <p:cNvPr id="5" name="Shape 2"/>
          <p:cNvSpPr/>
          <p:nvPr/>
        </p:nvSpPr>
        <p:spPr>
          <a:xfrm>
            <a:off x="793790" y="5753457"/>
            <a:ext cx="362903" cy="362903"/>
          </a:xfrm>
          <a:prstGeom prst="roundRect">
            <a:avLst>
              <a:gd name="adj" fmla="val 25194296"/>
            </a:avLst>
          </a:prstGeom>
          <a:noFill/>
          <a:ln w="7620">
            <a:solidFill>
              <a:srgbClr val="FFFFFF"/>
            </a:solidFill>
            <a:prstDash val="solid"/>
          </a:ln>
        </p:spPr>
      </p:sp>
      <p:sp>
        <p:nvSpPr>
          <p:cNvPr id="7" name="Text 3"/>
          <p:cNvSpPr/>
          <p:nvPr/>
        </p:nvSpPr>
        <p:spPr>
          <a:xfrm>
            <a:off x="1184955" y="5068712"/>
            <a:ext cx="4509871" cy="2483556"/>
          </a:xfrm>
          <a:prstGeom prst="rect">
            <a:avLst/>
          </a:prstGeom>
          <a:noFill/>
          <a:ln/>
        </p:spPr>
        <p:txBody>
          <a:bodyPr wrap="none" lIns="0" tIns="0" rIns="0" bIns="0" rtlCol="0" anchor="t"/>
          <a:lstStyle/>
          <a:p>
            <a:pPr algn="r"/>
            <a:r>
              <a:rPr lang="en-US" sz="2200" b="1" dirty="0">
                <a:solidFill>
                  <a:schemeClr val="accent1">
                    <a:lumMod val="50000"/>
                  </a:schemeClr>
                </a:solidFill>
                <a:latin typeface="Open Sans Bold" pitchFamily="34" charset="0"/>
                <a:ea typeface="Open Sans Bold" pitchFamily="34" charset="-122"/>
                <a:cs typeface="Open Sans Bold" pitchFamily="34" charset="-120"/>
              </a:rPr>
              <a:t>  By:</a:t>
            </a:r>
            <a:r>
              <a:rPr lang="en-US" sz="2200" b="1" dirty="0">
                <a:solidFill>
                  <a:srgbClr val="39393C"/>
                </a:solidFill>
                <a:latin typeface="Open Sans Bold" pitchFamily="34" charset="0"/>
                <a:ea typeface="Open Sans Bold" pitchFamily="34" charset="-122"/>
                <a:cs typeface="Open Sans Bold" pitchFamily="34" charset="-120"/>
              </a:rPr>
              <a:t> </a:t>
            </a:r>
            <a:r>
              <a:rPr lang="en-IN" sz="2400" dirty="0"/>
              <a:t> Himanshu Singh   (2200290120083)</a:t>
            </a:r>
          </a:p>
          <a:p>
            <a:pPr algn="r"/>
            <a:r>
              <a:rPr lang="en-IN" sz="2400" dirty="0"/>
              <a:t>     Krishna Kant Gupta (2200290120090)</a:t>
            </a:r>
          </a:p>
          <a:p>
            <a:pPr algn="r"/>
            <a:r>
              <a:rPr lang="en-IN" sz="2400" dirty="0"/>
              <a:t>            Sanidhya Singh  (2200290120148)</a:t>
            </a:r>
          </a:p>
          <a:p>
            <a:pPr algn="r"/>
            <a:endParaRPr lang="en-IN" sz="2400" dirty="0"/>
          </a:p>
          <a:p>
            <a:pPr algn="r"/>
            <a:r>
              <a:rPr lang="en-IN" sz="2400" b="1" dirty="0">
                <a:solidFill>
                  <a:schemeClr val="accent1">
                    <a:lumMod val="50000"/>
                  </a:schemeClr>
                </a:solidFill>
              </a:rPr>
              <a:t>Project Guide: </a:t>
            </a:r>
            <a:r>
              <a:rPr lang="en-IN" sz="2400" dirty="0"/>
              <a:t>Prof. Vivek Kumar Sharma</a:t>
            </a:r>
          </a:p>
          <a:p>
            <a:pPr algn="r"/>
            <a:endParaRPr lang="en-IN" sz="2400" dirty="0"/>
          </a:p>
          <a:p>
            <a:pPr algn="r"/>
            <a:r>
              <a:rPr lang="en-IN" sz="2400" b="1" dirty="0">
                <a:solidFill>
                  <a:schemeClr val="accent1">
                    <a:lumMod val="50000"/>
                  </a:schemeClr>
                </a:solidFill>
              </a:rPr>
              <a:t>Department: </a:t>
            </a:r>
            <a:r>
              <a:rPr lang="en-IN" sz="2400" dirty="0"/>
              <a:t>Computer Science</a:t>
            </a:r>
          </a:p>
          <a:p>
            <a:pPr algn="r"/>
            <a:endParaRPr lang="en-US" sz="2200" dirty="0"/>
          </a:p>
        </p:txBody>
      </p:sp>
      <p:pic>
        <p:nvPicPr>
          <p:cNvPr id="8" name="Picture 7">
            <a:extLst>
              <a:ext uri="{FF2B5EF4-FFF2-40B4-BE49-F238E27FC236}">
                <a16:creationId xmlns:a16="http://schemas.microsoft.com/office/drawing/2014/main" id="{66327C4E-8425-E643-81CD-0DB3545DF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8473" y="0"/>
            <a:ext cx="6251927" cy="822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280190" y="1642586"/>
            <a:ext cx="6946583"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Next Steps and Conclusion</a:t>
            </a:r>
            <a:endParaRPr lang="en-US" sz="4450" dirty="0"/>
          </a:p>
        </p:txBody>
      </p:sp>
      <p:sp>
        <p:nvSpPr>
          <p:cNvPr id="4" name="Shape 1"/>
          <p:cNvSpPr/>
          <p:nvPr/>
        </p:nvSpPr>
        <p:spPr>
          <a:xfrm>
            <a:off x="5661154" y="2946678"/>
            <a:ext cx="510302" cy="510302"/>
          </a:xfrm>
          <a:prstGeom prst="roundRect">
            <a:avLst>
              <a:gd name="adj" fmla="val 6667"/>
            </a:avLst>
          </a:prstGeom>
          <a:solidFill>
            <a:srgbClr val="E0E0EC"/>
          </a:solidFill>
          <a:ln/>
        </p:spPr>
        <p:txBody>
          <a:bodyPr/>
          <a:lstStyle/>
          <a:p>
            <a:endParaRPr lang="en-IN" dirty="0"/>
          </a:p>
        </p:txBody>
      </p:sp>
      <p:sp>
        <p:nvSpPr>
          <p:cNvPr id="5" name="Text 2"/>
          <p:cNvSpPr/>
          <p:nvPr/>
        </p:nvSpPr>
        <p:spPr>
          <a:xfrm>
            <a:off x="5844138" y="3018949"/>
            <a:ext cx="130373"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1</a:t>
            </a:r>
            <a:endParaRPr lang="en-US" sz="2650" dirty="0"/>
          </a:p>
        </p:txBody>
      </p:sp>
      <p:sp>
        <p:nvSpPr>
          <p:cNvPr id="6" name="Text 3"/>
          <p:cNvSpPr/>
          <p:nvPr/>
        </p:nvSpPr>
        <p:spPr>
          <a:xfrm>
            <a:off x="6201325" y="3018949"/>
            <a:ext cx="2835235" cy="354330"/>
          </a:xfrm>
          <a:prstGeom prst="rect">
            <a:avLst/>
          </a:prstGeom>
          <a:noFill/>
          <a:ln/>
        </p:spPr>
        <p:txBody>
          <a:bodyPr wrap="none" lIns="0" tIns="0" rIns="0" bIns="0" rtlCol="0" anchor="t"/>
          <a:lstStyle/>
          <a:p>
            <a:pPr marL="0" indent="0">
              <a:lnSpc>
                <a:spcPts val="2750"/>
              </a:lnSpc>
              <a:buNone/>
            </a:pPr>
            <a:r>
              <a:rPr lang="en-IN" sz="2400" b="1" dirty="0"/>
              <a:t>System Integration and Testing</a:t>
            </a:r>
            <a:endParaRPr lang="en-US" sz="2200" b="1" dirty="0"/>
          </a:p>
        </p:txBody>
      </p:sp>
      <p:sp>
        <p:nvSpPr>
          <p:cNvPr id="7" name="Text 4"/>
          <p:cNvSpPr/>
          <p:nvPr/>
        </p:nvSpPr>
        <p:spPr>
          <a:xfrm>
            <a:off x="6201326" y="3437096"/>
            <a:ext cx="3743728" cy="1451610"/>
          </a:xfrm>
          <a:prstGeom prst="rect">
            <a:avLst/>
          </a:prstGeom>
          <a:noFill/>
          <a:ln/>
        </p:spPr>
        <p:txBody>
          <a:bodyPr wrap="square" lIns="0" tIns="0" rIns="0" bIns="0" rtlCol="0" anchor="t"/>
          <a:lstStyle/>
          <a:p>
            <a:pPr marL="0" indent="0">
              <a:lnSpc>
                <a:spcPts val="2850"/>
              </a:lnSpc>
              <a:buNone/>
            </a:pPr>
            <a:r>
              <a:rPr lang="en-US" dirty="0"/>
              <a:t>Integrate the trained model into a real-time prediction system and conduct extensive testing to validate performance across various environments.</a:t>
            </a:r>
          </a:p>
        </p:txBody>
      </p:sp>
      <p:sp>
        <p:nvSpPr>
          <p:cNvPr id="8" name="Shape 5"/>
          <p:cNvSpPr/>
          <p:nvPr/>
        </p:nvSpPr>
        <p:spPr>
          <a:xfrm>
            <a:off x="10171867" y="2946678"/>
            <a:ext cx="510302" cy="510302"/>
          </a:xfrm>
          <a:prstGeom prst="roundRect">
            <a:avLst>
              <a:gd name="adj" fmla="val 6667"/>
            </a:avLst>
          </a:prstGeom>
          <a:solidFill>
            <a:srgbClr val="E0E0EC"/>
          </a:solidFill>
          <a:ln/>
        </p:spPr>
      </p:sp>
      <p:sp>
        <p:nvSpPr>
          <p:cNvPr id="9" name="Text 6"/>
          <p:cNvSpPr/>
          <p:nvPr/>
        </p:nvSpPr>
        <p:spPr>
          <a:xfrm>
            <a:off x="10337959" y="3031688"/>
            <a:ext cx="177998"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2</a:t>
            </a:r>
            <a:endParaRPr lang="en-US" sz="2650" dirty="0"/>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r>
              <a:rPr lang="en-IN" sz="2400" b="1" dirty="0"/>
              <a:t>Deployment and </a:t>
            </a:r>
          </a:p>
          <a:p>
            <a:pPr marL="0" indent="0">
              <a:lnSpc>
                <a:spcPts val="2750"/>
              </a:lnSpc>
              <a:buNone/>
            </a:pPr>
            <a:r>
              <a:rPr lang="en-IN" sz="2400" b="1" dirty="0"/>
              <a:t>Continuous Improvement</a:t>
            </a:r>
            <a:endParaRPr lang="en-US" sz="2200" b="1" dirty="0"/>
          </a:p>
        </p:txBody>
      </p:sp>
      <p:sp>
        <p:nvSpPr>
          <p:cNvPr id="11" name="Text 8"/>
          <p:cNvSpPr/>
          <p:nvPr/>
        </p:nvSpPr>
        <p:spPr>
          <a:xfrm>
            <a:off x="10908983" y="3744097"/>
            <a:ext cx="2927747" cy="1657853"/>
          </a:xfrm>
          <a:prstGeom prst="rect">
            <a:avLst/>
          </a:prstGeom>
          <a:noFill/>
          <a:ln/>
        </p:spPr>
        <p:txBody>
          <a:bodyPr wrap="square" lIns="0" tIns="0" rIns="0" bIns="0" rtlCol="0" anchor="t"/>
          <a:lstStyle/>
          <a:p>
            <a:pPr marL="0" indent="0">
              <a:lnSpc>
                <a:spcPts val="2850"/>
              </a:lnSpc>
              <a:buNone/>
            </a:pPr>
            <a:r>
              <a:rPr lang="en-US" dirty="0"/>
              <a:t>Deploy the model for real-world applications and gather feedback for continuous enhancements, focusing on increasing prediction accuracy and system robustness</a:t>
            </a:r>
            <a:r>
              <a:rPr lang="en-US" sz="1600" dirty="0"/>
              <a:t>.</a:t>
            </a:r>
            <a:endParaRPr lang="en-US" sz="1750" dirty="0"/>
          </a:p>
        </p:txBody>
      </p:sp>
      <p:sp>
        <p:nvSpPr>
          <p:cNvPr id="12" name="Shape 9"/>
          <p:cNvSpPr/>
          <p:nvPr/>
        </p:nvSpPr>
        <p:spPr>
          <a:xfrm>
            <a:off x="5737219" y="5968840"/>
            <a:ext cx="510302" cy="510302"/>
          </a:xfrm>
          <a:prstGeom prst="roundRect">
            <a:avLst>
              <a:gd name="adj" fmla="val 6667"/>
            </a:avLst>
          </a:prstGeom>
          <a:solidFill>
            <a:srgbClr val="E0E0EC"/>
          </a:solidFill>
          <a:ln/>
        </p:spPr>
      </p:sp>
      <p:sp>
        <p:nvSpPr>
          <p:cNvPr id="13" name="Text 10"/>
          <p:cNvSpPr/>
          <p:nvPr/>
        </p:nvSpPr>
        <p:spPr>
          <a:xfrm>
            <a:off x="5909324" y="6053851"/>
            <a:ext cx="166092"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3</a:t>
            </a:r>
            <a:endParaRPr lang="en-US" sz="2650" dirty="0"/>
          </a:p>
        </p:txBody>
      </p:sp>
      <p:sp>
        <p:nvSpPr>
          <p:cNvPr id="14" name="Text 11"/>
          <p:cNvSpPr/>
          <p:nvPr/>
        </p:nvSpPr>
        <p:spPr>
          <a:xfrm>
            <a:off x="6280190" y="6053850"/>
            <a:ext cx="3572351" cy="453715"/>
          </a:xfrm>
          <a:prstGeom prst="rect">
            <a:avLst/>
          </a:prstGeom>
          <a:noFill/>
          <a:ln/>
        </p:spPr>
        <p:txBody>
          <a:bodyPr wrap="none" lIns="0" tIns="0" rIns="0" bIns="0" rtlCol="0" anchor="t"/>
          <a:lstStyle/>
          <a:p>
            <a:pPr marL="0" indent="0">
              <a:lnSpc>
                <a:spcPts val="2750"/>
              </a:lnSpc>
              <a:buNone/>
            </a:pPr>
            <a:r>
              <a:rPr lang="en-IN" sz="2400" b="1" dirty="0"/>
              <a:t>Foundation for Future Research</a:t>
            </a:r>
            <a:endParaRPr lang="en-US" sz="2400" b="1" dirty="0"/>
          </a:p>
        </p:txBody>
      </p:sp>
      <p:sp>
        <p:nvSpPr>
          <p:cNvPr id="15" name="Text 12"/>
          <p:cNvSpPr/>
          <p:nvPr/>
        </p:nvSpPr>
        <p:spPr>
          <a:xfrm>
            <a:off x="6280190" y="6507566"/>
            <a:ext cx="7556421" cy="708780"/>
          </a:xfrm>
          <a:prstGeom prst="rect">
            <a:avLst/>
          </a:prstGeom>
          <a:noFill/>
          <a:ln/>
        </p:spPr>
        <p:txBody>
          <a:bodyPr wrap="square" lIns="0" tIns="0" rIns="0" bIns="0" rtlCol="0" anchor="t"/>
          <a:lstStyle/>
          <a:p>
            <a:pPr marL="0" indent="0">
              <a:lnSpc>
                <a:spcPts val="2850"/>
              </a:lnSpc>
              <a:buNone/>
            </a:pPr>
            <a:r>
              <a:rPr lang="en-US" dirty="0"/>
              <a:t>This project lays the groundwork for future research in enhancing terrain classification accuracy and expanding its use in more complex and dynamic environments.</a:t>
            </a:r>
          </a:p>
        </p:txBody>
      </p:sp>
      <p:sp>
        <p:nvSpPr>
          <p:cNvPr id="16" name="Rectangle 15">
            <a:extLst>
              <a:ext uri="{FF2B5EF4-FFF2-40B4-BE49-F238E27FC236}">
                <a16:creationId xmlns:a16="http://schemas.microsoft.com/office/drawing/2014/main" id="{888FE361-002D-B9A1-423C-F5BCBA04305E}"/>
              </a:ext>
            </a:extLst>
          </p:cNvPr>
          <p:cNvSpPr/>
          <p:nvPr/>
        </p:nvSpPr>
        <p:spPr>
          <a:xfrm>
            <a:off x="12813632" y="7748337"/>
            <a:ext cx="1732547" cy="360947"/>
          </a:xfrm>
          <a:prstGeom prst="rect">
            <a:avLst/>
          </a:prstGeom>
          <a:solidFill>
            <a:srgbClr val="F3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D4CD283D-E0FC-DFD8-9D97-581B8B2732FC}"/>
              </a:ext>
            </a:extLst>
          </p:cNvPr>
          <p:cNvPicPr>
            <a:picLocks noChangeAspect="1"/>
          </p:cNvPicPr>
          <p:nvPr/>
        </p:nvPicPr>
        <p:blipFill>
          <a:blip r:embed="rId3"/>
          <a:stretch>
            <a:fillRect/>
          </a:stretch>
        </p:blipFill>
        <p:spPr>
          <a:xfrm>
            <a:off x="0" y="0"/>
            <a:ext cx="5647194"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4BBEB6-C730-3451-A159-1A705F044AEA}"/>
              </a:ext>
            </a:extLst>
          </p:cNvPr>
          <p:cNvSpPr txBox="1"/>
          <p:nvPr/>
        </p:nvSpPr>
        <p:spPr>
          <a:xfrm>
            <a:off x="1491916" y="425024"/>
            <a:ext cx="7315200" cy="1453411"/>
          </a:xfrm>
          <a:prstGeom prst="rect">
            <a:avLst/>
          </a:prstGeom>
          <a:noFill/>
        </p:spPr>
        <p:txBody>
          <a:bodyPr wrap="square">
            <a:spAutoFit/>
          </a:bodyPr>
          <a:lstStyle/>
          <a:p>
            <a:pPr marL="0" indent="0">
              <a:lnSpc>
                <a:spcPts val="5550"/>
              </a:lnSpc>
              <a:buNone/>
            </a:pPr>
            <a:r>
              <a:rPr lang="en-US" sz="3600" b="1" dirty="0">
                <a:solidFill>
                  <a:srgbClr val="101014"/>
                </a:solidFill>
                <a:latin typeface="Playfair Display Bold" pitchFamily="34" charset="0"/>
              </a:rPr>
              <a:t>Git Hub Link:</a:t>
            </a:r>
          </a:p>
          <a:p>
            <a:pPr marL="0" indent="0">
              <a:lnSpc>
                <a:spcPts val="5550"/>
              </a:lnSpc>
              <a:buNone/>
            </a:pPr>
            <a:endParaRPr lang="en-US" sz="3600" b="1" dirty="0">
              <a:solidFill>
                <a:srgbClr val="101014"/>
              </a:solidFill>
              <a:latin typeface="Playfair Display Bold" pitchFamily="34" charset="0"/>
            </a:endParaRPr>
          </a:p>
        </p:txBody>
      </p:sp>
      <p:sp>
        <p:nvSpPr>
          <p:cNvPr id="7" name="TextBox 6">
            <a:extLst>
              <a:ext uri="{FF2B5EF4-FFF2-40B4-BE49-F238E27FC236}">
                <a16:creationId xmlns:a16="http://schemas.microsoft.com/office/drawing/2014/main" id="{D77AF6D3-9BEA-2659-C1D7-A6241213EF17}"/>
              </a:ext>
            </a:extLst>
          </p:cNvPr>
          <p:cNvSpPr txBox="1"/>
          <p:nvPr/>
        </p:nvSpPr>
        <p:spPr>
          <a:xfrm>
            <a:off x="1612232" y="1407695"/>
            <a:ext cx="9360568" cy="369332"/>
          </a:xfrm>
          <a:prstGeom prst="rect">
            <a:avLst/>
          </a:prstGeom>
          <a:noFill/>
        </p:spPr>
        <p:txBody>
          <a:bodyPr wrap="square">
            <a:spAutoFit/>
          </a:bodyPr>
          <a:lstStyle/>
          <a:p>
            <a:r>
              <a:rPr lang="en-IN" dirty="0">
                <a:hlinkClick r:id="rId2"/>
              </a:rPr>
              <a:t>https://github.com/him1308/Major-Project-Terrain-Prediction.git</a:t>
            </a:r>
            <a:endParaRPr lang="en-IN" dirty="0"/>
          </a:p>
        </p:txBody>
      </p:sp>
    </p:spTree>
    <p:extLst>
      <p:ext uri="{BB962C8B-B14F-4D97-AF65-F5344CB8AC3E}">
        <p14:creationId xmlns:p14="http://schemas.microsoft.com/office/powerpoint/2010/main" val="2550899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Project Abstract</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Overview</a:t>
            </a:r>
            <a:endParaRPr lang="en-US" sz="2200" dirty="0"/>
          </a:p>
        </p:txBody>
      </p:sp>
      <p:sp>
        <p:nvSpPr>
          <p:cNvPr id="4" name="Text 2"/>
          <p:cNvSpPr/>
          <p:nvPr/>
        </p:nvSpPr>
        <p:spPr>
          <a:xfrm>
            <a:off x="793790" y="3852505"/>
            <a:ext cx="3978116" cy="2177415"/>
          </a:xfrm>
          <a:prstGeom prst="rect">
            <a:avLst/>
          </a:prstGeom>
          <a:noFill/>
          <a:ln/>
        </p:spPr>
        <p:txBody>
          <a:bodyPr wrap="square" lIns="0" tIns="0" rIns="0" bIns="0" rtlCol="0" anchor="t"/>
          <a:lstStyle/>
          <a:p>
            <a:pPr marL="0" indent="0">
              <a:lnSpc>
                <a:spcPts val="2850"/>
              </a:lnSpc>
              <a:buNone/>
            </a:pPr>
            <a:r>
              <a:rPr lang="en-US" sz="2000" dirty="0"/>
              <a:t>Terrain prediction is crucial for autonomous navigation, military operations, environmental monitoring, and disaster management. Current methods for terrain prediction are labor-intensive and error-prone, making them unsuitable for large-scale or real-time use.</a:t>
            </a:r>
          </a:p>
        </p:txBody>
      </p:sp>
      <p:sp>
        <p:nvSpPr>
          <p:cNvPr id="5" name="Text 3"/>
          <p:cNvSpPr/>
          <p:nvPr/>
        </p:nvSpPr>
        <p:spPr>
          <a:xfrm>
            <a:off x="5332928"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Key Objectives</a:t>
            </a:r>
            <a:endParaRPr lang="en-US" sz="2200" dirty="0"/>
          </a:p>
        </p:txBody>
      </p:sp>
      <p:sp>
        <p:nvSpPr>
          <p:cNvPr id="6" name="Text 4"/>
          <p:cNvSpPr/>
          <p:nvPr/>
        </p:nvSpPr>
        <p:spPr>
          <a:xfrm>
            <a:off x="5332928" y="3852505"/>
            <a:ext cx="3978116" cy="1451610"/>
          </a:xfrm>
          <a:prstGeom prst="rect">
            <a:avLst/>
          </a:prstGeom>
          <a:noFill/>
          <a:ln/>
        </p:spPr>
        <p:txBody>
          <a:bodyPr wrap="square" lIns="0" tIns="0" rIns="0" bIns="0" rtlCol="0" anchor="t"/>
          <a:lstStyle/>
          <a:p>
            <a:pPr marL="0" indent="0">
              <a:lnSpc>
                <a:spcPts val="2850"/>
              </a:lnSpc>
              <a:buNone/>
            </a:pPr>
            <a:r>
              <a:rPr lang="en-IN" sz="2000" dirty="0">
                <a:effectLst/>
                <a:latin typeface="Times New Roman" panose="02020603050405020304" pitchFamily="18" charset="0"/>
                <a:ea typeface="Times New Roman" panose="02020603050405020304" pitchFamily="18" charset="0"/>
              </a:rPr>
              <a:t>The primary objective of this project is to develop a terrain prediction system using Convolutional Neural Networks (CNN). </a:t>
            </a:r>
            <a:endParaRPr lang="en-US" sz="200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Approach</a:t>
            </a:r>
            <a:endParaRPr lang="en-US" sz="2200" dirty="0"/>
          </a:p>
        </p:txBody>
      </p:sp>
      <p:sp>
        <p:nvSpPr>
          <p:cNvPr id="8" name="Text 6"/>
          <p:cNvSpPr/>
          <p:nvPr/>
        </p:nvSpPr>
        <p:spPr>
          <a:xfrm>
            <a:off x="9872067" y="3852505"/>
            <a:ext cx="3978116" cy="1814513"/>
          </a:xfrm>
          <a:prstGeom prst="rect">
            <a:avLst/>
          </a:prstGeom>
          <a:noFill/>
          <a:ln/>
        </p:spPr>
        <p:txBody>
          <a:bodyPr wrap="square" lIns="0" tIns="0" rIns="0" bIns="0" rtlCol="0" anchor="t"/>
          <a:lstStyle/>
          <a:p>
            <a:pPr marL="0" indent="0">
              <a:lnSpc>
                <a:spcPts val="2850"/>
              </a:lnSpc>
              <a:buNone/>
            </a:pPr>
            <a:r>
              <a:rPr lang="en-US" sz="2000" dirty="0"/>
              <a:t>The proposed solution uses CNNs for terrain prediction and classification from remote sensing data, such as multispectral or hyperspectral images. CNNs are ideal for this task because they automatically extract hierarchical spatial features from raw images. This makes them highly effective for complex terrain classification.</a:t>
            </a:r>
          </a:p>
        </p:txBody>
      </p:sp>
      <p:sp>
        <p:nvSpPr>
          <p:cNvPr id="9" name="Rectangle 8">
            <a:extLst>
              <a:ext uri="{FF2B5EF4-FFF2-40B4-BE49-F238E27FC236}">
                <a16:creationId xmlns:a16="http://schemas.microsoft.com/office/drawing/2014/main" id="{8556A239-6E31-603D-D1DC-58B4B515F463}"/>
              </a:ext>
            </a:extLst>
          </p:cNvPr>
          <p:cNvSpPr/>
          <p:nvPr/>
        </p:nvSpPr>
        <p:spPr>
          <a:xfrm>
            <a:off x="12813632" y="7748337"/>
            <a:ext cx="1732547" cy="360947"/>
          </a:xfrm>
          <a:prstGeom prst="rect">
            <a:avLst/>
          </a:prstGeom>
          <a:solidFill>
            <a:srgbClr val="F3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4364"/>
          </a:xfrm>
          <a:prstGeom prst="rect">
            <a:avLst/>
          </a:prstGeom>
        </p:spPr>
      </p:pic>
      <p:sp>
        <p:nvSpPr>
          <p:cNvPr id="3" name="Text 0"/>
          <p:cNvSpPr/>
          <p:nvPr/>
        </p:nvSpPr>
        <p:spPr>
          <a:xfrm>
            <a:off x="709613" y="3139202"/>
            <a:ext cx="6649403" cy="633532"/>
          </a:xfrm>
          <a:prstGeom prst="rect">
            <a:avLst/>
          </a:prstGeom>
          <a:noFill/>
          <a:ln/>
        </p:spPr>
        <p:txBody>
          <a:bodyPr wrap="none" lIns="0" tIns="0" rIns="0" bIns="0" rtlCol="0" anchor="t"/>
          <a:lstStyle/>
          <a:p>
            <a:pPr marL="0" indent="0">
              <a:lnSpc>
                <a:spcPts val="4950"/>
              </a:lnSpc>
              <a:buNone/>
            </a:pPr>
            <a:r>
              <a:rPr lang="en-US" sz="3950" b="1" dirty="0">
                <a:solidFill>
                  <a:srgbClr val="101014"/>
                </a:solidFill>
                <a:latin typeface="Playfair Display Bold" pitchFamily="34" charset="0"/>
                <a:ea typeface="Playfair Display Bold" pitchFamily="34" charset="-122"/>
                <a:cs typeface="Playfair Display Bold" pitchFamily="34" charset="-120"/>
              </a:rPr>
              <a:t>Project Goals and Objectives</a:t>
            </a:r>
            <a:endParaRPr lang="en-US" sz="3950" dirty="0"/>
          </a:p>
        </p:txBody>
      </p:sp>
      <p:sp>
        <p:nvSpPr>
          <p:cNvPr id="4" name="Shape 1"/>
          <p:cNvSpPr/>
          <p:nvPr/>
        </p:nvSpPr>
        <p:spPr>
          <a:xfrm>
            <a:off x="7303770" y="4076819"/>
            <a:ext cx="22860" cy="3547943"/>
          </a:xfrm>
          <a:prstGeom prst="roundRect">
            <a:avLst>
              <a:gd name="adj" fmla="val 133041"/>
            </a:avLst>
          </a:prstGeom>
          <a:solidFill>
            <a:srgbClr val="C6C6D2"/>
          </a:solidFill>
          <a:ln/>
        </p:spPr>
      </p:sp>
      <p:sp>
        <p:nvSpPr>
          <p:cNvPr id="5" name="Shape 2"/>
          <p:cNvSpPr/>
          <p:nvPr/>
        </p:nvSpPr>
        <p:spPr>
          <a:xfrm>
            <a:off x="6400383" y="4521398"/>
            <a:ext cx="709613" cy="22860"/>
          </a:xfrm>
          <a:prstGeom prst="roundRect">
            <a:avLst>
              <a:gd name="adj" fmla="val 133041"/>
            </a:avLst>
          </a:prstGeom>
          <a:solidFill>
            <a:srgbClr val="C6C6D2"/>
          </a:solidFill>
          <a:ln/>
        </p:spPr>
      </p:sp>
      <p:sp>
        <p:nvSpPr>
          <p:cNvPr id="6" name="Shape 3"/>
          <p:cNvSpPr/>
          <p:nvPr/>
        </p:nvSpPr>
        <p:spPr>
          <a:xfrm>
            <a:off x="7087136" y="4304824"/>
            <a:ext cx="456128" cy="456128"/>
          </a:xfrm>
          <a:prstGeom prst="roundRect">
            <a:avLst>
              <a:gd name="adj" fmla="val 6668"/>
            </a:avLst>
          </a:prstGeom>
          <a:solidFill>
            <a:srgbClr val="E0E0EC"/>
          </a:solidFill>
          <a:ln/>
        </p:spPr>
      </p:sp>
      <p:sp>
        <p:nvSpPr>
          <p:cNvPr id="7" name="Text 4"/>
          <p:cNvSpPr/>
          <p:nvPr/>
        </p:nvSpPr>
        <p:spPr>
          <a:xfrm>
            <a:off x="7256919" y="4380786"/>
            <a:ext cx="116562" cy="304086"/>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1</a:t>
            </a:r>
            <a:endParaRPr lang="en-US" sz="2350" dirty="0"/>
          </a:p>
        </p:txBody>
      </p:sp>
      <p:sp>
        <p:nvSpPr>
          <p:cNvPr id="8" name="Text 5"/>
          <p:cNvSpPr/>
          <p:nvPr/>
        </p:nvSpPr>
        <p:spPr>
          <a:xfrm>
            <a:off x="3665696" y="4279463"/>
            <a:ext cx="2534364" cy="316825"/>
          </a:xfrm>
          <a:prstGeom prst="rect">
            <a:avLst/>
          </a:prstGeom>
          <a:noFill/>
          <a:ln/>
        </p:spPr>
        <p:txBody>
          <a:bodyPr wrap="none" lIns="0" tIns="0" rIns="0" bIns="0" rtlCol="0" anchor="t"/>
          <a:lstStyle/>
          <a:p>
            <a:pPr marL="0" indent="0" algn="r">
              <a:lnSpc>
                <a:spcPts val="2450"/>
              </a:lnSpc>
              <a:buNone/>
            </a:pPr>
            <a:r>
              <a:rPr lang="en-US" sz="2400" b="1" dirty="0">
                <a:solidFill>
                  <a:schemeClr val="tx2">
                    <a:lumMod val="50000"/>
                  </a:schemeClr>
                </a:solidFill>
              </a:rPr>
              <a:t>Classification of images</a:t>
            </a:r>
          </a:p>
        </p:txBody>
      </p:sp>
      <p:sp>
        <p:nvSpPr>
          <p:cNvPr id="9" name="Text 6"/>
          <p:cNvSpPr/>
          <p:nvPr/>
        </p:nvSpPr>
        <p:spPr>
          <a:xfrm>
            <a:off x="709613" y="4621834"/>
            <a:ext cx="5490448" cy="648653"/>
          </a:xfrm>
          <a:prstGeom prst="rect">
            <a:avLst/>
          </a:prstGeom>
          <a:noFill/>
          <a:ln/>
        </p:spPr>
        <p:txBody>
          <a:bodyPr wrap="square" lIns="0" tIns="0" rIns="0" bIns="0" rtlCol="0" anchor="t"/>
          <a:lstStyle/>
          <a:p>
            <a:pPr algn="r">
              <a:lnSpc>
                <a:spcPts val="2550"/>
              </a:lnSpc>
            </a:pPr>
            <a:r>
              <a:rPr lang="en-IN" sz="2000" dirty="0">
                <a:effectLst/>
                <a:latin typeface="Times New Roman" panose="02020603050405020304" pitchFamily="18" charset="0"/>
                <a:ea typeface="Times New Roman" panose="02020603050405020304" pitchFamily="18" charset="0"/>
              </a:rPr>
              <a:t>Classify different terrain types (e.g., mountains, forests, rivers, deserts) based on satellite or aerial images</a:t>
            </a:r>
            <a:r>
              <a:rPr lang="en-IN" sz="1600" dirty="0">
                <a:effectLst/>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a:p>
            <a:pPr marL="0" indent="0" algn="r">
              <a:lnSpc>
                <a:spcPts val="2550"/>
              </a:lnSpc>
              <a:buNone/>
            </a:pPr>
            <a:endParaRPr lang="en-US" sz="1550" dirty="0"/>
          </a:p>
        </p:txBody>
      </p:sp>
      <p:sp>
        <p:nvSpPr>
          <p:cNvPr id="10" name="Shape 7"/>
          <p:cNvSpPr/>
          <p:nvPr/>
        </p:nvSpPr>
        <p:spPr>
          <a:xfrm>
            <a:off x="7520404" y="5534978"/>
            <a:ext cx="709613" cy="22860"/>
          </a:xfrm>
          <a:prstGeom prst="roundRect">
            <a:avLst>
              <a:gd name="adj" fmla="val 133041"/>
            </a:avLst>
          </a:prstGeom>
          <a:solidFill>
            <a:srgbClr val="C6C6D2"/>
          </a:solidFill>
          <a:ln/>
        </p:spPr>
      </p:sp>
      <p:sp>
        <p:nvSpPr>
          <p:cNvPr id="11" name="Shape 8"/>
          <p:cNvSpPr/>
          <p:nvPr/>
        </p:nvSpPr>
        <p:spPr>
          <a:xfrm>
            <a:off x="7087136" y="5318403"/>
            <a:ext cx="456128" cy="456128"/>
          </a:xfrm>
          <a:prstGeom prst="roundRect">
            <a:avLst>
              <a:gd name="adj" fmla="val 6668"/>
            </a:avLst>
          </a:prstGeom>
          <a:solidFill>
            <a:srgbClr val="E0E0EC"/>
          </a:solidFill>
          <a:ln/>
        </p:spPr>
      </p:sp>
      <p:sp>
        <p:nvSpPr>
          <p:cNvPr id="12" name="Text 9"/>
          <p:cNvSpPr/>
          <p:nvPr/>
        </p:nvSpPr>
        <p:spPr>
          <a:xfrm>
            <a:off x="7235607" y="5394365"/>
            <a:ext cx="159068" cy="304086"/>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2</a:t>
            </a:r>
            <a:endParaRPr lang="en-US" sz="2350" dirty="0"/>
          </a:p>
        </p:txBody>
      </p:sp>
      <p:sp>
        <p:nvSpPr>
          <p:cNvPr id="13" name="Text 10"/>
          <p:cNvSpPr/>
          <p:nvPr/>
        </p:nvSpPr>
        <p:spPr>
          <a:xfrm>
            <a:off x="8430339" y="5293043"/>
            <a:ext cx="2534364" cy="316825"/>
          </a:xfrm>
          <a:prstGeom prst="rect">
            <a:avLst/>
          </a:prstGeom>
          <a:noFill/>
          <a:ln/>
        </p:spPr>
        <p:txBody>
          <a:bodyPr wrap="none" lIns="0" tIns="0" rIns="0" bIns="0" rtlCol="0" anchor="t"/>
          <a:lstStyle/>
          <a:p>
            <a:pPr marL="0" indent="0" algn="l">
              <a:lnSpc>
                <a:spcPts val="2450"/>
              </a:lnSpc>
              <a:buNone/>
            </a:pPr>
            <a:r>
              <a:rPr lang="en-US" sz="2400" dirty="0">
                <a:solidFill>
                  <a:schemeClr val="tx2">
                    <a:lumMod val="50000"/>
                  </a:schemeClr>
                </a:solidFill>
                <a:latin typeface="Playfair Display Bold" pitchFamily="34" charset="0"/>
              </a:rPr>
              <a:t>Predictions from images</a:t>
            </a:r>
            <a:endParaRPr lang="en-US" sz="2400" dirty="0">
              <a:solidFill>
                <a:schemeClr val="tx2">
                  <a:lumMod val="50000"/>
                </a:schemeClr>
              </a:solidFill>
            </a:endParaRPr>
          </a:p>
        </p:txBody>
      </p:sp>
      <p:sp>
        <p:nvSpPr>
          <p:cNvPr id="14" name="Text 11"/>
          <p:cNvSpPr/>
          <p:nvPr/>
        </p:nvSpPr>
        <p:spPr>
          <a:xfrm>
            <a:off x="8430339" y="5731431"/>
            <a:ext cx="5490448" cy="648653"/>
          </a:xfrm>
          <a:prstGeom prst="rect">
            <a:avLst/>
          </a:prstGeom>
          <a:noFill/>
          <a:ln/>
        </p:spPr>
        <p:txBody>
          <a:bodyPr wrap="square" lIns="0" tIns="0" rIns="0" bIns="0" rtlCol="0" anchor="t"/>
          <a:lstStyle/>
          <a:p>
            <a:pPr lvl="0" algn="just">
              <a:spcAft>
                <a:spcPts val="0"/>
              </a:spcAft>
              <a:buSzPts val="1000"/>
              <a:tabLst>
                <a:tab pos="457200" algn="l"/>
              </a:tabLst>
            </a:pPr>
            <a:r>
              <a:rPr lang="en-IN" sz="2000" dirty="0">
                <a:effectLst/>
                <a:latin typeface="Times New Roman" panose="02020603050405020304" pitchFamily="18" charset="0"/>
                <a:ea typeface="Times New Roman" panose="02020603050405020304" pitchFamily="18" charset="0"/>
              </a:rPr>
              <a:t>Achieve high accuracy and robustness in the predictions across varying image resolutions and conditions.</a:t>
            </a:r>
            <a:endParaRPr lang="en-US" sz="2000" dirty="0">
              <a:effectLst/>
              <a:latin typeface="Times New Roman" panose="02020603050405020304" pitchFamily="18" charset="0"/>
              <a:ea typeface="Times New Roman" panose="02020603050405020304" pitchFamily="18" charset="0"/>
            </a:endParaRPr>
          </a:p>
        </p:txBody>
      </p:sp>
      <p:sp>
        <p:nvSpPr>
          <p:cNvPr id="15" name="Shape 12"/>
          <p:cNvSpPr/>
          <p:nvPr/>
        </p:nvSpPr>
        <p:spPr>
          <a:xfrm>
            <a:off x="6400383" y="6447234"/>
            <a:ext cx="709613" cy="22860"/>
          </a:xfrm>
          <a:prstGeom prst="roundRect">
            <a:avLst>
              <a:gd name="adj" fmla="val 133041"/>
            </a:avLst>
          </a:prstGeom>
          <a:solidFill>
            <a:srgbClr val="C6C6D2"/>
          </a:solidFill>
          <a:ln/>
        </p:spPr>
      </p:sp>
      <p:sp>
        <p:nvSpPr>
          <p:cNvPr id="16" name="Shape 13"/>
          <p:cNvSpPr/>
          <p:nvPr/>
        </p:nvSpPr>
        <p:spPr>
          <a:xfrm>
            <a:off x="7087136" y="6230660"/>
            <a:ext cx="456128" cy="456128"/>
          </a:xfrm>
          <a:prstGeom prst="roundRect">
            <a:avLst>
              <a:gd name="adj" fmla="val 6668"/>
            </a:avLst>
          </a:prstGeom>
          <a:solidFill>
            <a:srgbClr val="E0E0EC"/>
          </a:solidFill>
          <a:ln/>
        </p:spPr>
      </p:sp>
      <p:sp>
        <p:nvSpPr>
          <p:cNvPr id="17" name="Text 14"/>
          <p:cNvSpPr/>
          <p:nvPr/>
        </p:nvSpPr>
        <p:spPr>
          <a:xfrm>
            <a:off x="7240965" y="6306622"/>
            <a:ext cx="148471" cy="304086"/>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3</a:t>
            </a:r>
            <a:endParaRPr lang="en-US" sz="2350" dirty="0"/>
          </a:p>
        </p:txBody>
      </p:sp>
      <p:sp>
        <p:nvSpPr>
          <p:cNvPr id="18" name="Text 15"/>
          <p:cNvSpPr/>
          <p:nvPr/>
        </p:nvSpPr>
        <p:spPr>
          <a:xfrm>
            <a:off x="3312438" y="6205299"/>
            <a:ext cx="2887623" cy="316825"/>
          </a:xfrm>
          <a:prstGeom prst="rect">
            <a:avLst/>
          </a:prstGeom>
          <a:noFill/>
          <a:ln/>
        </p:spPr>
        <p:txBody>
          <a:bodyPr wrap="none" lIns="0" tIns="0" rIns="0" bIns="0" rtlCol="0" anchor="t"/>
          <a:lstStyle/>
          <a:p>
            <a:pPr marL="0" indent="0" algn="r">
              <a:lnSpc>
                <a:spcPts val="2450"/>
              </a:lnSpc>
              <a:buNone/>
            </a:pPr>
            <a:r>
              <a:rPr lang="en-US" sz="2400" b="1" dirty="0">
                <a:solidFill>
                  <a:schemeClr val="tx2">
                    <a:lumMod val="50000"/>
                  </a:schemeClr>
                </a:solidFill>
              </a:rPr>
              <a:t>Provide scalable solution</a:t>
            </a:r>
          </a:p>
        </p:txBody>
      </p:sp>
      <p:sp>
        <p:nvSpPr>
          <p:cNvPr id="19" name="Text 16"/>
          <p:cNvSpPr/>
          <p:nvPr/>
        </p:nvSpPr>
        <p:spPr>
          <a:xfrm>
            <a:off x="709613" y="6643688"/>
            <a:ext cx="5490448" cy="648653"/>
          </a:xfrm>
          <a:prstGeom prst="rect">
            <a:avLst/>
          </a:prstGeom>
          <a:noFill/>
          <a:ln/>
        </p:spPr>
        <p:txBody>
          <a:bodyPr wrap="square" lIns="0" tIns="0" rIns="0" bIns="0" rtlCol="0" anchor="t"/>
          <a:lstStyle/>
          <a:p>
            <a:pPr algn="r">
              <a:lnSpc>
                <a:spcPts val="2550"/>
              </a:lnSpc>
            </a:pPr>
            <a:r>
              <a:rPr lang="en-IN" sz="2000" dirty="0">
                <a:effectLst/>
                <a:latin typeface="Times New Roman" panose="02020603050405020304" pitchFamily="18" charset="0"/>
                <a:ea typeface="Times New Roman" panose="02020603050405020304" pitchFamily="18" charset="0"/>
              </a:rPr>
              <a:t>Provide a scalable solution that can be applied to real-time applications like autonomous vehicle navigation and disaster management.</a:t>
            </a:r>
            <a:endParaRPr lang="en-US" sz="2000" dirty="0">
              <a:effectLst/>
              <a:latin typeface="Times New Roman" panose="02020603050405020304" pitchFamily="18" charset="0"/>
              <a:ea typeface="Times New Roman" panose="02020603050405020304" pitchFamily="18" charset="0"/>
            </a:endParaRPr>
          </a:p>
          <a:p>
            <a:pPr marL="0" indent="0" algn="r">
              <a:lnSpc>
                <a:spcPts val="2550"/>
              </a:lnSpc>
              <a:buNone/>
            </a:pPr>
            <a:endParaRPr lang="en-US" sz="1550" dirty="0"/>
          </a:p>
        </p:txBody>
      </p:sp>
      <p:sp>
        <p:nvSpPr>
          <p:cNvPr id="20" name="Rectangle 19">
            <a:extLst>
              <a:ext uri="{FF2B5EF4-FFF2-40B4-BE49-F238E27FC236}">
                <a16:creationId xmlns:a16="http://schemas.microsoft.com/office/drawing/2014/main" id="{D004FAE6-3224-0F68-0502-ED891EF92D20}"/>
              </a:ext>
            </a:extLst>
          </p:cNvPr>
          <p:cNvSpPr/>
          <p:nvPr/>
        </p:nvSpPr>
        <p:spPr>
          <a:xfrm>
            <a:off x="12813632" y="7748337"/>
            <a:ext cx="1732547" cy="360947"/>
          </a:xfrm>
          <a:prstGeom prst="rect">
            <a:avLst/>
          </a:prstGeom>
          <a:solidFill>
            <a:srgbClr val="F3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379" y="761048"/>
            <a:ext cx="7645241" cy="2007394"/>
          </a:xfrm>
          <a:prstGeom prst="rect">
            <a:avLst/>
          </a:prstGeom>
          <a:noFill/>
          <a:ln/>
        </p:spPr>
        <p:txBody>
          <a:bodyPr wrap="square" lIns="0" tIns="0" rIns="0" bIns="0" rtlCol="0" anchor="t"/>
          <a:lstStyle/>
          <a:p>
            <a:pPr marL="0" indent="0">
              <a:lnSpc>
                <a:spcPts val="5250"/>
              </a:lnSpc>
              <a:buNone/>
            </a:pPr>
            <a:r>
              <a:rPr lang="en-US" sz="4200" b="1" dirty="0">
                <a:solidFill>
                  <a:srgbClr val="101014"/>
                </a:solidFill>
                <a:latin typeface="Playfair Display Bold" pitchFamily="34" charset="0"/>
                <a:ea typeface="Playfair Display Bold" pitchFamily="34" charset="-122"/>
                <a:cs typeface="Playfair Display Bold" pitchFamily="34" charset="-120"/>
              </a:rPr>
              <a:t>Alignment with UN Sustainable Development Goals (SDGs)</a:t>
            </a:r>
            <a:endParaRPr lang="en-US" sz="4200" dirty="0"/>
          </a:p>
        </p:txBody>
      </p:sp>
      <p:sp>
        <p:nvSpPr>
          <p:cNvPr id="4" name="Shape 1"/>
          <p:cNvSpPr/>
          <p:nvPr/>
        </p:nvSpPr>
        <p:spPr>
          <a:xfrm>
            <a:off x="749379" y="3089553"/>
            <a:ext cx="3715583" cy="1911072"/>
          </a:xfrm>
          <a:prstGeom prst="roundRect">
            <a:avLst>
              <a:gd name="adj" fmla="val 1681"/>
            </a:avLst>
          </a:prstGeom>
          <a:solidFill>
            <a:srgbClr val="E0E0EC"/>
          </a:solidFill>
          <a:ln/>
        </p:spPr>
      </p:sp>
      <p:sp>
        <p:nvSpPr>
          <p:cNvPr id="5" name="Text 2"/>
          <p:cNvSpPr/>
          <p:nvPr/>
        </p:nvSpPr>
        <p:spPr>
          <a:xfrm>
            <a:off x="749380" y="3089553"/>
            <a:ext cx="3501510" cy="883205"/>
          </a:xfrm>
          <a:prstGeom prst="rect">
            <a:avLst/>
          </a:prstGeom>
          <a:noFill/>
          <a:ln/>
        </p:spPr>
        <p:txBody>
          <a:bodyPr wrap="square" lIns="0" tIns="0" rIns="0" bIns="0" rtlCol="0" anchor="t"/>
          <a:lstStyle/>
          <a:p>
            <a:pPr marL="0" indent="0">
              <a:lnSpc>
                <a:spcPts val="2600"/>
              </a:lnSpc>
              <a:buNone/>
            </a:pPr>
            <a:r>
              <a:rPr lang="en-US" sz="2400" b="1" dirty="0"/>
              <a:t>SDG 9: Industry, Innovation, and Infrastructure</a:t>
            </a:r>
            <a:endParaRPr lang="en-US" sz="2100" b="1" dirty="0"/>
          </a:p>
        </p:txBody>
      </p:sp>
      <p:sp>
        <p:nvSpPr>
          <p:cNvPr id="6" name="Text 3"/>
          <p:cNvSpPr/>
          <p:nvPr/>
        </p:nvSpPr>
        <p:spPr>
          <a:xfrm>
            <a:off x="749380" y="4101226"/>
            <a:ext cx="3501509" cy="899398"/>
          </a:xfrm>
          <a:prstGeom prst="rect">
            <a:avLst/>
          </a:prstGeom>
          <a:noFill/>
          <a:ln/>
        </p:spPr>
        <p:txBody>
          <a:bodyPr wrap="square" lIns="0" tIns="0" rIns="0" bIns="0" rtlCol="0" anchor="t"/>
          <a:lstStyle/>
          <a:p>
            <a:pPr marL="0" indent="0">
              <a:lnSpc>
                <a:spcPts val="2650"/>
              </a:lnSpc>
              <a:buNone/>
            </a:pPr>
            <a:r>
              <a:rPr lang="en-IN" dirty="0"/>
              <a:t>Innovative CNN-based terrain prediction for resilient infrastructure.</a:t>
            </a:r>
            <a:endParaRPr lang="en-US" dirty="0"/>
          </a:p>
        </p:txBody>
      </p:sp>
      <p:sp>
        <p:nvSpPr>
          <p:cNvPr id="7" name="Shape 4"/>
          <p:cNvSpPr/>
          <p:nvPr/>
        </p:nvSpPr>
        <p:spPr>
          <a:xfrm>
            <a:off x="4679037" y="3089553"/>
            <a:ext cx="3715583" cy="1911072"/>
          </a:xfrm>
          <a:prstGeom prst="roundRect">
            <a:avLst>
              <a:gd name="adj" fmla="val 1681"/>
            </a:avLst>
          </a:prstGeom>
          <a:solidFill>
            <a:srgbClr val="E0E0EC"/>
          </a:solidFill>
          <a:ln/>
        </p:spPr>
      </p:sp>
      <p:sp>
        <p:nvSpPr>
          <p:cNvPr id="8" name="Text 5"/>
          <p:cNvSpPr/>
          <p:nvPr/>
        </p:nvSpPr>
        <p:spPr>
          <a:xfrm>
            <a:off x="4679037" y="3089553"/>
            <a:ext cx="3029665" cy="548640"/>
          </a:xfrm>
          <a:prstGeom prst="rect">
            <a:avLst/>
          </a:prstGeom>
          <a:noFill/>
          <a:ln/>
        </p:spPr>
        <p:txBody>
          <a:bodyPr wrap="none" lIns="0" tIns="0" rIns="0" bIns="0" rtlCol="0" anchor="t"/>
          <a:lstStyle/>
          <a:p>
            <a:pPr marL="0" indent="0">
              <a:lnSpc>
                <a:spcPts val="2600"/>
              </a:lnSpc>
              <a:buNone/>
            </a:pPr>
            <a:r>
              <a:rPr lang="en-US" sz="2400" b="1" dirty="0"/>
              <a:t>SDG 11: Sustainable Cities </a:t>
            </a:r>
          </a:p>
          <a:p>
            <a:pPr marL="0" indent="0">
              <a:lnSpc>
                <a:spcPts val="2600"/>
              </a:lnSpc>
              <a:buNone/>
            </a:pPr>
            <a:r>
              <a:rPr lang="en-US" sz="2400" b="1" dirty="0"/>
              <a:t>and Communities</a:t>
            </a:r>
            <a:endParaRPr lang="en-US" sz="2100" b="1" dirty="0"/>
          </a:p>
        </p:txBody>
      </p:sp>
      <p:sp>
        <p:nvSpPr>
          <p:cNvPr id="9" name="Text 6"/>
          <p:cNvSpPr/>
          <p:nvPr/>
        </p:nvSpPr>
        <p:spPr>
          <a:xfrm>
            <a:off x="4679038" y="3852267"/>
            <a:ext cx="3501510" cy="599718"/>
          </a:xfrm>
          <a:prstGeom prst="rect">
            <a:avLst/>
          </a:prstGeom>
          <a:noFill/>
          <a:ln/>
        </p:spPr>
        <p:txBody>
          <a:bodyPr wrap="square" lIns="0" tIns="0" rIns="0" bIns="0" rtlCol="0" anchor="t"/>
          <a:lstStyle/>
          <a:p>
            <a:endParaRPr lang="en-IN" sz="1600" dirty="0"/>
          </a:p>
          <a:p>
            <a:r>
              <a:rPr lang="en-IN" dirty="0"/>
              <a:t>Accurate terrain prediction aids sustainable urban planning.</a:t>
            </a:r>
          </a:p>
          <a:p>
            <a:pPr marL="0" indent="0">
              <a:lnSpc>
                <a:spcPts val="2650"/>
              </a:lnSpc>
              <a:buNone/>
            </a:pPr>
            <a:endParaRPr lang="en-US" sz="1650" dirty="0"/>
          </a:p>
        </p:txBody>
      </p:sp>
      <p:sp>
        <p:nvSpPr>
          <p:cNvPr id="10" name="Shape 7"/>
          <p:cNvSpPr/>
          <p:nvPr/>
        </p:nvSpPr>
        <p:spPr>
          <a:xfrm>
            <a:off x="749379" y="5214699"/>
            <a:ext cx="3715583" cy="2253734"/>
          </a:xfrm>
          <a:prstGeom prst="roundRect">
            <a:avLst>
              <a:gd name="adj" fmla="val 1425"/>
            </a:avLst>
          </a:prstGeom>
          <a:solidFill>
            <a:srgbClr val="E0E0EC"/>
          </a:solidFill>
          <a:ln/>
        </p:spPr>
      </p:sp>
      <p:sp>
        <p:nvSpPr>
          <p:cNvPr id="11" name="Text 8"/>
          <p:cNvSpPr/>
          <p:nvPr/>
        </p:nvSpPr>
        <p:spPr>
          <a:xfrm>
            <a:off x="749380" y="5214699"/>
            <a:ext cx="2890718" cy="548641"/>
          </a:xfrm>
          <a:prstGeom prst="rect">
            <a:avLst/>
          </a:prstGeom>
          <a:noFill/>
          <a:ln/>
        </p:spPr>
        <p:txBody>
          <a:bodyPr wrap="none" lIns="0" tIns="0" rIns="0" bIns="0" rtlCol="0" anchor="t"/>
          <a:lstStyle/>
          <a:p>
            <a:pPr marL="0" indent="0">
              <a:lnSpc>
                <a:spcPts val="2600"/>
              </a:lnSpc>
              <a:buNone/>
            </a:pPr>
            <a:r>
              <a:rPr lang="en-IN" sz="2400" b="1" dirty="0"/>
              <a:t>SDG 13: Climate Action</a:t>
            </a:r>
            <a:endParaRPr lang="en-US" sz="2100" b="1" dirty="0"/>
          </a:p>
        </p:txBody>
      </p:sp>
      <p:sp>
        <p:nvSpPr>
          <p:cNvPr id="12" name="Text 9"/>
          <p:cNvSpPr/>
          <p:nvPr/>
        </p:nvSpPr>
        <p:spPr>
          <a:xfrm>
            <a:off x="749380" y="5891808"/>
            <a:ext cx="3501509" cy="1027986"/>
          </a:xfrm>
          <a:prstGeom prst="rect">
            <a:avLst/>
          </a:prstGeom>
          <a:noFill/>
          <a:ln/>
        </p:spPr>
        <p:txBody>
          <a:bodyPr wrap="square" lIns="0" tIns="0" rIns="0" bIns="0" rtlCol="0" anchor="t"/>
          <a:lstStyle/>
          <a:p>
            <a:pPr marL="0" indent="0">
              <a:lnSpc>
                <a:spcPts val="2650"/>
              </a:lnSpc>
              <a:buNone/>
            </a:pPr>
            <a:r>
              <a:rPr lang="en-IN" dirty="0"/>
              <a:t>Automated terrain analysis aids climate adaptation strategies.</a:t>
            </a:r>
            <a:endParaRPr lang="en-US" dirty="0"/>
          </a:p>
        </p:txBody>
      </p:sp>
      <p:sp>
        <p:nvSpPr>
          <p:cNvPr id="13" name="Shape 10"/>
          <p:cNvSpPr/>
          <p:nvPr/>
        </p:nvSpPr>
        <p:spPr>
          <a:xfrm>
            <a:off x="4679037" y="5214699"/>
            <a:ext cx="3715583" cy="2253734"/>
          </a:xfrm>
          <a:prstGeom prst="roundRect">
            <a:avLst>
              <a:gd name="adj" fmla="val 1425"/>
            </a:avLst>
          </a:prstGeom>
          <a:solidFill>
            <a:srgbClr val="E0E0EC"/>
          </a:solidFill>
          <a:ln/>
        </p:spPr>
      </p:sp>
      <p:sp>
        <p:nvSpPr>
          <p:cNvPr id="14" name="Text 11"/>
          <p:cNvSpPr/>
          <p:nvPr/>
        </p:nvSpPr>
        <p:spPr>
          <a:xfrm>
            <a:off x="4679038" y="5214700"/>
            <a:ext cx="3501509" cy="883206"/>
          </a:xfrm>
          <a:prstGeom prst="rect">
            <a:avLst/>
          </a:prstGeom>
          <a:noFill/>
          <a:ln/>
        </p:spPr>
        <p:txBody>
          <a:bodyPr wrap="square" lIns="0" tIns="0" rIns="0" bIns="0" rtlCol="0" anchor="t"/>
          <a:lstStyle/>
          <a:p>
            <a:pPr marL="0" indent="0">
              <a:lnSpc>
                <a:spcPts val="2600"/>
              </a:lnSpc>
              <a:buNone/>
            </a:pPr>
            <a:r>
              <a:rPr lang="en-US" sz="2400" b="1" dirty="0"/>
              <a:t>SDG 15: Life on Land</a:t>
            </a:r>
            <a:endParaRPr lang="en-US" sz="2100" b="1" dirty="0"/>
          </a:p>
        </p:txBody>
      </p:sp>
      <p:sp>
        <p:nvSpPr>
          <p:cNvPr id="15" name="Text 12"/>
          <p:cNvSpPr/>
          <p:nvPr/>
        </p:nvSpPr>
        <p:spPr>
          <a:xfrm>
            <a:off x="4679038" y="5891808"/>
            <a:ext cx="3501509" cy="1362551"/>
          </a:xfrm>
          <a:prstGeom prst="rect">
            <a:avLst/>
          </a:prstGeom>
          <a:noFill/>
          <a:ln/>
        </p:spPr>
        <p:txBody>
          <a:bodyPr wrap="square" lIns="0" tIns="0" rIns="0" bIns="0" rtlCol="0" anchor="t"/>
          <a:lstStyle/>
          <a:p>
            <a:pPr marL="0" indent="0">
              <a:lnSpc>
                <a:spcPts val="2650"/>
              </a:lnSpc>
              <a:buNone/>
            </a:pPr>
            <a:r>
              <a:rPr lang="en-US" dirty="0"/>
              <a:t>Detailed terrain analysis supports conservation and reforestation.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9938" y="538520"/>
            <a:ext cx="6175296" cy="610314"/>
          </a:xfrm>
          <a:prstGeom prst="rect">
            <a:avLst/>
          </a:prstGeom>
          <a:noFill/>
          <a:ln/>
        </p:spPr>
        <p:txBody>
          <a:bodyPr wrap="none" lIns="0" tIns="0" rIns="0" bIns="0" rtlCol="0" anchor="t"/>
          <a:lstStyle/>
          <a:p>
            <a:pPr marL="0" indent="0">
              <a:lnSpc>
                <a:spcPts val="4800"/>
              </a:lnSpc>
              <a:buNone/>
            </a:pPr>
            <a:r>
              <a:rPr lang="en-US" sz="3800" b="1" dirty="0">
                <a:solidFill>
                  <a:srgbClr val="101014"/>
                </a:solidFill>
                <a:latin typeface="Playfair Display Bold" pitchFamily="34" charset="0"/>
                <a:ea typeface="Playfair Display Bold" pitchFamily="34" charset="-122"/>
                <a:cs typeface="Playfair Display Bold" pitchFamily="34" charset="-120"/>
              </a:rPr>
              <a:t>Methodology and Approach</a:t>
            </a:r>
            <a:endParaRPr lang="en-US" sz="3800" dirty="0"/>
          </a:p>
        </p:txBody>
      </p:sp>
      <p:pic>
        <p:nvPicPr>
          <p:cNvPr id="4" name="Image 1" descr="preencoded.png"/>
          <p:cNvPicPr>
            <a:picLocks noChangeAspect="1"/>
          </p:cNvPicPr>
          <p:nvPr/>
        </p:nvPicPr>
        <p:blipFill>
          <a:blip r:embed="rId4"/>
          <a:stretch>
            <a:fillRect/>
          </a:stretch>
        </p:blipFill>
        <p:spPr>
          <a:xfrm>
            <a:off x="6169938" y="1970112"/>
            <a:ext cx="976432" cy="1729946"/>
          </a:xfrm>
          <a:prstGeom prst="rect">
            <a:avLst/>
          </a:prstGeom>
        </p:spPr>
      </p:pic>
      <p:sp>
        <p:nvSpPr>
          <p:cNvPr id="5" name="Text 1"/>
          <p:cNvSpPr/>
          <p:nvPr/>
        </p:nvSpPr>
        <p:spPr>
          <a:xfrm>
            <a:off x="7439263" y="1970112"/>
            <a:ext cx="2441258" cy="584400"/>
          </a:xfrm>
          <a:prstGeom prst="rect">
            <a:avLst/>
          </a:prstGeom>
          <a:noFill/>
          <a:ln/>
        </p:spPr>
        <p:txBody>
          <a:bodyPr wrap="none" lIns="0" tIns="0" rIns="0" bIns="0" rtlCol="0" anchor="t"/>
          <a:lstStyle/>
          <a:p>
            <a:pPr>
              <a:lnSpc>
                <a:spcPts val="2400"/>
              </a:lnSpc>
            </a:pPr>
            <a:r>
              <a:rPr lang="en-IN" sz="2400" b="1" dirty="0">
                <a:effectLst/>
                <a:latin typeface="Times New Roman" panose="02020603050405020304" pitchFamily="18" charset="0"/>
                <a:ea typeface="Times New Roman" panose="02020603050405020304" pitchFamily="18" charset="0"/>
              </a:rPr>
              <a:t>Data Preprocessing</a:t>
            </a:r>
            <a:r>
              <a:rPr lang="en-IN" sz="2000" b="1" dirty="0">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pPr marL="0" indent="0" algn="l">
              <a:lnSpc>
                <a:spcPts val="2400"/>
              </a:lnSpc>
              <a:buNone/>
            </a:pPr>
            <a:endParaRPr lang="en-US" sz="1900" dirty="0"/>
          </a:p>
        </p:txBody>
      </p:sp>
      <p:sp>
        <p:nvSpPr>
          <p:cNvPr id="6" name="Text 2"/>
          <p:cNvSpPr/>
          <p:nvPr/>
        </p:nvSpPr>
        <p:spPr>
          <a:xfrm>
            <a:off x="7439263" y="2684026"/>
            <a:ext cx="6507599" cy="1016031"/>
          </a:xfrm>
          <a:prstGeom prst="rect">
            <a:avLst/>
          </a:prstGeom>
          <a:noFill/>
          <a:ln/>
        </p:spPr>
        <p:txBody>
          <a:bodyPr wrap="square" lIns="0" tIns="0" rIns="0" bIns="0" rtlCol="0" anchor="t"/>
          <a:lstStyle/>
          <a:p>
            <a:r>
              <a:rPr lang="en-US" sz="2000" dirty="0"/>
              <a:t>Satellite images from sources like Landsat and Sentinel-2 will be cleaned, augmented, and normalized. Data will be labeled using terrain maps or manually through GIS tools</a:t>
            </a:r>
            <a:r>
              <a:rPr lang="en-US" sz="1600" dirty="0"/>
              <a:t>.</a:t>
            </a:r>
          </a:p>
          <a:p>
            <a:pPr marL="0" indent="0" algn="l">
              <a:lnSpc>
                <a:spcPts val="2450"/>
              </a:lnSpc>
              <a:buNone/>
            </a:pPr>
            <a:endParaRPr lang="en-US" sz="1500" dirty="0"/>
          </a:p>
        </p:txBody>
      </p:sp>
      <p:pic>
        <p:nvPicPr>
          <p:cNvPr id="7" name="Image 2" descr="preencoded.png"/>
          <p:cNvPicPr>
            <a:picLocks noChangeAspect="1"/>
          </p:cNvPicPr>
          <p:nvPr/>
        </p:nvPicPr>
        <p:blipFill>
          <a:blip r:embed="rId5"/>
          <a:stretch>
            <a:fillRect/>
          </a:stretch>
        </p:blipFill>
        <p:spPr>
          <a:xfrm>
            <a:off x="6169938" y="3978876"/>
            <a:ext cx="976432" cy="1729946"/>
          </a:xfrm>
          <a:prstGeom prst="rect">
            <a:avLst/>
          </a:prstGeom>
        </p:spPr>
      </p:pic>
      <p:sp>
        <p:nvSpPr>
          <p:cNvPr id="8" name="Text 3"/>
          <p:cNvSpPr/>
          <p:nvPr/>
        </p:nvSpPr>
        <p:spPr>
          <a:xfrm>
            <a:off x="7439263" y="3978876"/>
            <a:ext cx="2624852" cy="503890"/>
          </a:xfrm>
          <a:prstGeom prst="rect">
            <a:avLst/>
          </a:prstGeom>
          <a:noFill/>
          <a:ln/>
        </p:spPr>
        <p:txBody>
          <a:bodyPr wrap="none" lIns="0" tIns="0" rIns="0" bIns="0" rtlCol="0" anchor="t"/>
          <a:lstStyle/>
          <a:p>
            <a:pPr>
              <a:lnSpc>
                <a:spcPts val="2400"/>
              </a:lnSpc>
            </a:pPr>
            <a:r>
              <a:rPr lang="en-IN" sz="2400" b="1" dirty="0">
                <a:effectLst/>
                <a:latin typeface="Times New Roman" panose="02020603050405020304" pitchFamily="18" charset="0"/>
                <a:ea typeface="Times New Roman" panose="02020603050405020304" pitchFamily="18" charset="0"/>
              </a:rPr>
              <a:t>CNN Architecture Design:</a:t>
            </a:r>
            <a:endParaRPr lang="en-IN" sz="2400" dirty="0">
              <a:effectLst/>
              <a:latin typeface="Times New Roman" panose="02020603050405020304" pitchFamily="18" charset="0"/>
              <a:ea typeface="Times New Roman" panose="02020603050405020304" pitchFamily="18" charset="0"/>
            </a:endParaRPr>
          </a:p>
          <a:p>
            <a:pPr marL="0" indent="0" algn="l">
              <a:lnSpc>
                <a:spcPts val="2400"/>
              </a:lnSpc>
              <a:buNone/>
            </a:pPr>
            <a:endParaRPr lang="en-US" sz="2400" dirty="0"/>
          </a:p>
        </p:txBody>
      </p:sp>
      <p:sp>
        <p:nvSpPr>
          <p:cNvPr id="9" name="Text 4"/>
          <p:cNvSpPr/>
          <p:nvPr/>
        </p:nvSpPr>
        <p:spPr>
          <a:xfrm>
            <a:off x="7439263" y="4612280"/>
            <a:ext cx="6507599" cy="957369"/>
          </a:xfrm>
          <a:prstGeom prst="rect">
            <a:avLst/>
          </a:prstGeom>
          <a:noFill/>
          <a:ln/>
        </p:spPr>
        <p:txBody>
          <a:bodyPr wrap="square" lIns="0" tIns="0" rIns="0" bIns="0" rtlCol="0" anchor="t"/>
          <a:lstStyle/>
          <a:p>
            <a:pPr marL="0" indent="0" algn="l">
              <a:lnSpc>
                <a:spcPts val="2450"/>
              </a:lnSpc>
              <a:buNone/>
            </a:pPr>
            <a:r>
              <a:rPr lang="en-US" sz="2000" dirty="0"/>
              <a:t>The model uses convolutional layers with </a:t>
            </a:r>
            <a:r>
              <a:rPr lang="en-US" sz="2000" dirty="0" err="1"/>
              <a:t>ReLU</a:t>
            </a:r>
            <a:r>
              <a:rPr lang="en-US" sz="2000" dirty="0"/>
              <a:t> activations to learn image features, and max-pooling for efficiency. A fully connected layer classifies the terrain using </a:t>
            </a:r>
            <a:r>
              <a:rPr lang="en-US" sz="2000" dirty="0" err="1"/>
              <a:t>softmax</a:t>
            </a:r>
            <a:r>
              <a:rPr lang="en-US" sz="2000" dirty="0"/>
              <a:t> for multi-class output.</a:t>
            </a:r>
          </a:p>
        </p:txBody>
      </p:sp>
      <p:pic>
        <p:nvPicPr>
          <p:cNvPr id="10" name="Image 3" descr="preencoded.png"/>
          <p:cNvPicPr>
            <a:picLocks noChangeAspect="1"/>
          </p:cNvPicPr>
          <p:nvPr/>
        </p:nvPicPr>
        <p:blipFill>
          <a:blip r:embed="rId6"/>
          <a:stretch>
            <a:fillRect/>
          </a:stretch>
        </p:blipFill>
        <p:spPr>
          <a:xfrm>
            <a:off x="6169938" y="5987640"/>
            <a:ext cx="976432" cy="1562338"/>
          </a:xfrm>
          <a:prstGeom prst="rect">
            <a:avLst/>
          </a:prstGeom>
        </p:spPr>
      </p:pic>
      <p:sp>
        <p:nvSpPr>
          <p:cNvPr id="11" name="Text 5"/>
          <p:cNvSpPr/>
          <p:nvPr/>
        </p:nvSpPr>
        <p:spPr>
          <a:xfrm>
            <a:off x="7439263" y="6018965"/>
            <a:ext cx="2563773" cy="305038"/>
          </a:xfrm>
          <a:prstGeom prst="rect">
            <a:avLst/>
          </a:prstGeom>
          <a:noFill/>
          <a:ln/>
        </p:spPr>
        <p:txBody>
          <a:bodyPr wrap="none" lIns="0" tIns="0" rIns="0" bIns="0" rtlCol="0" anchor="t"/>
          <a:lstStyle/>
          <a:p>
            <a:pPr>
              <a:lnSpc>
                <a:spcPts val="2400"/>
              </a:lnSpc>
            </a:pPr>
            <a:r>
              <a:rPr lang="en-IN" sz="2400" b="1" dirty="0">
                <a:effectLst/>
                <a:latin typeface="Times New Roman" panose="02020603050405020304" pitchFamily="18" charset="0"/>
                <a:ea typeface="Times New Roman" panose="02020603050405020304" pitchFamily="18" charset="0"/>
              </a:rPr>
              <a:t>Model Training and Optimization:</a:t>
            </a:r>
            <a:endParaRPr lang="en-IN" sz="2400" dirty="0">
              <a:effectLst/>
              <a:latin typeface="Times New Roman" panose="02020603050405020304" pitchFamily="18" charset="0"/>
              <a:ea typeface="Times New Roman" panose="02020603050405020304" pitchFamily="18" charset="0"/>
            </a:endParaRPr>
          </a:p>
          <a:p>
            <a:pPr marL="0" indent="0" algn="l">
              <a:lnSpc>
                <a:spcPts val="2400"/>
              </a:lnSpc>
              <a:buNone/>
            </a:pPr>
            <a:endParaRPr lang="en-US" sz="1900" dirty="0"/>
          </a:p>
        </p:txBody>
      </p:sp>
      <p:sp>
        <p:nvSpPr>
          <p:cNvPr id="12" name="Text 6"/>
          <p:cNvSpPr/>
          <p:nvPr/>
        </p:nvSpPr>
        <p:spPr>
          <a:xfrm>
            <a:off x="7439263" y="6592610"/>
            <a:ext cx="6507599" cy="957368"/>
          </a:xfrm>
          <a:prstGeom prst="rect">
            <a:avLst/>
          </a:prstGeom>
          <a:noFill/>
          <a:ln/>
        </p:spPr>
        <p:txBody>
          <a:bodyPr wrap="square" lIns="0" tIns="0" rIns="0" bIns="0" rtlCol="0" anchor="t"/>
          <a:lstStyle/>
          <a:p>
            <a:r>
              <a:rPr lang="en-US" sz="2000" dirty="0"/>
              <a:t>Categorical cross-entropy will measure the difference between predicted and true terrain classes. The Adam optimizer will adjust weights to minimize loss during training.</a:t>
            </a:r>
          </a:p>
          <a:p>
            <a:pPr marL="0" indent="0" algn="l">
              <a:lnSpc>
                <a:spcPts val="2450"/>
              </a:lnSpc>
              <a:buNone/>
            </a:pPr>
            <a:endParaRPr lang="en-US" sz="1500" dirty="0"/>
          </a:p>
        </p:txBody>
      </p:sp>
      <p:sp>
        <p:nvSpPr>
          <p:cNvPr id="14" name="Text 7"/>
          <p:cNvSpPr/>
          <p:nvPr/>
        </p:nvSpPr>
        <p:spPr>
          <a:xfrm>
            <a:off x="7439263" y="6311648"/>
            <a:ext cx="3046809" cy="305038"/>
          </a:xfrm>
          <a:prstGeom prst="rect">
            <a:avLst/>
          </a:prstGeom>
          <a:noFill/>
          <a:ln/>
        </p:spPr>
        <p:txBody>
          <a:bodyPr wrap="none" lIns="0" tIns="0" rIns="0" bIns="0" rtlCol="0" anchor="t"/>
          <a:lstStyle/>
          <a:p>
            <a:pPr marL="0" indent="0" algn="l">
              <a:lnSpc>
                <a:spcPts val="2400"/>
              </a:lnSpc>
              <a:buNone/>
            </a:pPr>
            <a:endParaRPr lang="en-US" sz="1900" dirty="0"/>
          </a:p>
        </p:txBody>
      </p:sp>
      <p:sp>
        <p:nvSpPr>
          <p:cNvPr id="15" name="Text 8"/>
          <p:cNvSpPr/>
          <p:nvPr/>
        </p:nvSpPr>
        <p:spPr>
          <a:xfrm>
            <a:off x="7439263" y="6746200"/>
            <a:ext cx="6507599" cy="624840"/>
          </a:xfrm>
          <a:prstGeom prst="rect">
            <a:avLst/>
          </a:prstGeom>
          <a:noFill/>
          <a:ln/>
        </p:spPr>
        <p:txBody>
          <a:bodyPr wrap="square" lIns="0" tIns="0" rIns="0" bIns="0" rtlCol="0" anchor="t"/>
          <a:lstStyle/>
          <a:p>
            <a:pPr marL="0" indent="0" algn="l">
              <a:lnSpc>
                <a:spcPts val="2450"/>
              </a:lnSpc>
              <a:buNone/>
            </a:pPr>
            <a:endParaRPr lang="en-US" sz="1500" dirty="0"/>
          </a:p>
        </p:txBody>
      </p:sp>
      <p:sp>
        <p:nvSpPr>
          <p:cNvPr id="13" name="Rectangle 12">
            <a:extLst>
              <a:ext uri="{FF2B5EF4-FFF2-40B4-BE49-F238E27FC236}">
                <a16:creationId xmlns:a16="http://schemas.microsoft.com/office/drawing/2014/main" id="{DE0F9B3F-09A7-138B-CF67-FD0209983D7A}"/>
              </a:ext>
            </a:extLst>
          </p:cNvPr>
          <p:cNvSpPr/>
          <p:nvPr/>
        </p:nvSpPr>
        <p:spPr>
          <a:xfrm>
            <a:off x="12813632" y="7748337"/>
            <a:ext cx="1732547" cy="360947"/>
          </a:xfrm>
          <a:prstGeom prst="rect">
            <a:avLst/>
          </a:prstGeom>
          <a:solidFill>
            <a:srgbClr val="F3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7C2CF2-A0CB-3FC4-2BD6-23F7F1688ED7}"/>
              </a:ext>
            </a:extLst>
          </p:cNvPr>
          <p:cNvSpPr txBox="1"/>
          <p:nvPr/>
        </p:nvSpPr>
        <p:spPr>
          <a:xfrm>
            <a:off x="1049867" y="552469"/>
            <a:ext cx="7315200" cy="749116"/>
          </a:xfrm>
          <a:prstGeom prst="rect">
            <a:avLst/>
          </a:prstGeom>
          <a:noFill/>
        </p:spPr>
        <p:txBody>
          <a:bodyPr wrap="square">
            <a:spAutoFit/>
          </a:bodyPr>
          <a:lstStyle/>
          <a:p>
            <a:pPr marL="0" indent="0">
              <a:lnSpc>
                <a:spcPts val="5550"/>
              </a:lnSpc>
              <a:buNone/>
            </a:pPr>
            <a:r>
              <a:rPr lang="en-US" sz="3600" b="1" dirty="0">
                <a:solidFill>
                  <a:srgbClr val="101014"/>
                </a:solidFill>
                <a:latin typeface="Playfair Display Bold" pitchFamily="34" charset="0"/>
              </a:rPr>
              <a:t>Flow chart</a:t>
            </a:r>
            <a:endParaRPr lang="en-US" sz="3600" dirty="0"/>
          </a:p>
        </p:txBody>
      </p:sp>
      <p:pic>
        <p:nvPicPr>
          <p:cNvPr id="5" name="Picture 4">
            <a:extLst>
              <a:ext uri="{FF2B5EF4-FFF2-40B4-BE49-F238E27FC236}">
                <a16:creationId xmlns:a16="http://schemas.microsoft.com/office/drawing/2014/main" id="{5D236C3A-A2DA-31FC-A60A-EDE264BF5CF2}"/>
              </a:ext>
            </a:extLst>
          </p:cNvPr>
          <p:cNvPicPr>
            <a:picLocks noChangeAspect="1"/>
          </p:cNvPicPr>
          <p:nvPr/>
        </p:nvPicPr>
        <p:blipFill>
          <a:blip r:embed="rId2"/>
          <a:stretch>
            <a:fillRect/>
          </a:stretch>
        </p:blipFill>
        <p:spPr>
          <a:xfrm>
            <a:off x="3488267" y="338137"/>
            <a:ext cx="7315200" cy="7553325"/>
          </a:xfrm>
          <a:prstGeom prst="rect">
            <a:avLst/>
          </a:prstGeom>
        </p:spPr>
      </p:pic>
    </p:spTree>
    <p:extLst>
      <p:ext uri="{BB962C8B-B14F-4D97-AF65-F5344CB8AC3E}">
        <p14:creationId xmlns:p14="http://schemas.microsoft.com/office/powerpoint/2010/main" val="192223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5B96BF-2F4B-C6F2-3971-B1C8309CA49C}"/>
              </a:ext>
            </a:extLst>
          </p:cNvPr>
          <p:cNvSpPr txBox="1"/>
          <p:nvPr/>
        </p:nvSpPr>
        <p:spPr>
          <a:xfrm>
            <a:off x="1170432" y="465770"/>
            <a:ext cx="7315200" cy="749116"/>
          </a:xfrm>
          <a:prstGeom prst="rect">
            <a:avLst/>
          </a:prstGeom>
          <a:noFill/>
        </p:spPr>
        <p:txBody>
          <a:bodyPr wrap="square">
            <a:spAutoFit/>
          </a:bodyPr>
          <a:lstStyle/>
          <a:p>
            <a:pPr marL="0" indent="0">
              <a:lnSpc>
                <a:spcPts val="5550"/>
              </a:lnSpc>
              <a:buNone/>
            </a:pPr>
            <a:r>
              <a:rPr lang="en-US" sz="3600" b="1" dirty="0">
                <a:solidFill>
                  <a:srgbClr val="101014"/>
                </a:solidFill>
                <a:latin typeface="Playfair Display Bold" pitchFamily="34" charset="0"/>
              </a:rPr>
              <a:t>ER Diagram</a:t>
            </a:r>
            <a:endParaRPr lang="en-US" sz="3600" dirty="0"/>
          </a:p>
        </p:txBody>
      </p:sp>
      <p:pic>
        <p:nvPicPr>
          <p:cNvPr id="5" name="Picture 4">
            <a:extLst>
              <a:ext uri="{FF2B5EF4-FFF2-40B4-BE49-F238E27FC236}">
                <a16:creationId xmlns:a16="http://schemas.microsoft.com/office/drawing/2014/main" id="{592CB9F7-FB71-01D7-3DCC-7AF2BF1173AE}"/>
              </a:ext>
            </a:extLst>
          </p:cNvPr>
          <p:cNvPicPr>
            <a:picLocks noChangeAspect="1"/>
          </p:cNvPicPr>
          <p:nvPr/>
        </p:nvPicPr>
        <p:blipFill>
          <a:blip r:embed="rId2"/>
          <a:stretch>
            <a:fillRect/>
          </a:stretch>
        </p:blipFill>
        <p:spPr>
          <a:xfrm>
            <a:off x="4197667" y="0"/>
            <a:ext cx="8238173" cy="8229600"/>
          </a:xfrm>
          <a:prstGeom prst="rect">
            <a:avLst/>
          </a:prstGeom>
        </p:spPr>
      </p:pic>
      <p:sp>
        <p:nvSpPr>
          <p:cNvPr id="6" name="Rectangle 5">
            <a:extLst>
              <a:ext uri="{FF2B5EF4-FFF2-40B4-BE49-F238E27FC236}">
                <a16:creationId xmlns:a16="http://schemas.microsoft.com/office/drawing/2014/main" id="{DBA2B334-7DCC-F028-5A15-13C4ADB5D241}"/>
              </a:ext>
            </a:extLst>
          </p:cNvPr>
          <p:cNvSpPr/>
          <p:nvPr/>
        </p:nvSpPr>
        <p:spPr>
          <a:xfrm>
            <a:off x="12813632" y="7748337"/>
            <a:ext cx="1732547" cy="360947"/>
          </a:xfrm>
          <a:prstGeom prst="rect">
            <a:avLst/>
          </a:prstGeom>
          <a:solidFill>
            <a:srgbClr val="F3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78963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8263771"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Expected Outcomes and Impact</a:t>
            </a:r>
            <a:endParaRPr lang="en-US" sz="4450" dirty="0"/>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marL="0" indent="0" algn="l">
              <a:lnSpc>
                <a:spcPts val="2750"/>
              </a:lnSpc>
              <a:buNone/>
            </a:pPr>
            <a:r>
              <a:rPr lang="en-IN" sz="2400" b="1" dirty="0"/>
              <a:t>Enhanced Prediction Accuracy</a:t>
            </a:r>
            <a:endParaRPr lang="en-US" sz="2400" b="1" dirty="0"/>
          </a:p>
        </p:txBody>
      </p:sp>
      <p:sp>
        <p:nvSpPr>
          <p:cNvPr id="6" name="Text 2"/>
          <p:cNvSpPr/>
          <p:nvPr/>
        </p:nvSpPr>
        <p:spPr>
          <a:xfrm>
            <a:off x="793790" y="6154579"/>
            <a:ext cx="4120753" cy="1088708"/>
          </a:xfrm>
          <a:prstGeom prst="rect">
            <a:avLst/>
          </a:prstGeom>
          <a:noFill/>
          <a:ln/>
        </p:spPr>
        <p:txBody>
          <a:bodyPr wrap="square" lIns="0" tIns="0" rIns="0" bIns="0" rtlCol="0" anchor="t"/>
          <a:lstStyle/>
          <a:p>
            <a:pPr marL="0" indent="0" algn="l">
              <a:lnSpc>
                <a:spcPts val="2850"/>
              </a:lnSpc>
              <a:buNone/>
            </a:pPr>
            <a:r>
              <a:rPr lang="en-US" sz="2000" dirty="0"/>
              <a:t>By utilizing CNN-based models, the system will be capable of providing high-precision terrain classification, reducing human error and improving the reliability of predictions.</a:t>
            </a:r>
          </a:p>
        </p:txBody>
      </p:sp>
      <p:pic>
        <p:nvPicPr>
          <p:cNvPr id="7" name="Image 2" descr="preencoded.png"/>
          <p:cNvPicPr>
            <a:picLocks noChangeAspect="1"/>
          </p:cNvPicPr>
          <p:nvPr/>
        </p:nvPicPr>
        <p:blipFill>
          <a:blip r:embed="rId5"/>
          <a:stretch>
            <a:fillRect/>
          </a:stretch>
        </p:blipFill>
        <p:spPr>
          <a:xfrm>
            <a:off x="5254704" y="4870371"/>
            <a:ext cx="566976" cy="566976"/>
          </a:xfrm>
          <a:prstGeom prst="rect">
            <a:avLst/>
          </a:prstGeom>
        </p:spPr>
      </p:pic>
      <p:sp>
        <p:nvSpPr>
          <p:cNvPr id="8" name="Text 3"/>
          <p:cNvSpPr/>
          <p:nvPr/>
        </p:nvSpPr>
        <p:spPr>
          <a:xfrm>
            <a:off x="5254704" y="5664160"/>
            <a:ext cx="2860953" cy="354330"/>
          </a:xfrm>
          <a:prstGeom prst="rect">
            <a:avLst/>
          </a:prstGeom>
          <a:noFill/>
          <a:ln/>
        </p:spPr>
        <p:txBody>
          <a:bodyPr wrap="none" lIns="0" tIns="0" rIns="0" bIns="0" rtlCol="0" anchor="t"/>
          <a:lstStyle/>
          <a:p>
            <a:pPr marL="0" indent="0" algn="l">
              <a:lnSpc>
                <a:spcPts val="2750"/>
              </a:lnSpc>
              <a:buNone/>
            </a:pPr>
            <a:r>
              <a:rPr lang="en-IN" sz="2400" b="1" dirty="0"/>
              <a:t>Large-Scale Applications</a:t>
            </a:r>
            <a:endParaRPr lang="en-US" sz="2400" b="1" dirty="0"/>
          </a:p>
        </p:txBody>
      </p:sp>
      <p:sp>
        <p:nvSpPr>
          <p:cNvPr id="9" name="Text 4"/>
          <p:cNvSpPr/>
          <p:nvPr/>
        </p:nvSpPr>
        <p:spPr>
          <a:xfrm>
            <a:off x="5254704" y="6018490"/>
            <a:ext cx="4120872" cy="1224797"/>
          </a:xfrm>
          <a:prstGeom prst="rect">
            <a:avLst/>
          </a:prstGeom>
          <a:noFill/>
          <a:ln/>
        </p:spPr>
        <p:txBody>
          <a:bodyPr wrap="square" lIns="0" tIns="0" rIns="0" bIns="0" rtlCol="0" anchor="t"/>
          <a:lstStyle/>
          <a:p>
            <a:pPr marL="0" indent="0" algn="l">
              <a:lnSpc>
                <a:spcPts val="2850"/>
              </a:lnSpc>
              <a:buNone/>
            </a:pPr>
            <a:r>
              <a:rPr lang="en-US" sz="2000" dirty="0"/>
              <a:t>The automated approach allows for efficient processing of vast amounts of satellite and aerial imagery, making it suitable for large-scale and real-time applications such as autonomous navigation and disaster response.</a:t>
            </a:r>
          </a:p>
        </p:txBody>
      </p:sp>
      <p:pic>
        <p:nvPicPr>
          <p:cNvPr id="10" name="Image 3" descr="preencoded.png"/>
          <p:cNvPicPr>
            <a:picLocks noChangeAspect="1"/>
          </p:cNvPicPr>
          <p:nvPr/>
        </p:nvPicPr>
        <p:blipFill>
          <a:blip r:embed="rId6"/>
          <a:stretch>
            <a:fillRect/>
          </a:stretch>
        </p:blipFill>
        <p:spPr>
          <a:xfrm>
            <a:off x="9715738" y="4870371"/>
            <a:ext cx="566976" cy="566976"/>
          </a:xfrm>
          <a:prstGeom prst="rect">
            <a:avLst/>
          </a:prstGeom>
        </p:spPr>
      </p:pic>
      <p:sp>
        <p:nvSpPr>
          <p:cNvPr id="11" name="Text 5"/>
          <p:cNvSpPr/>
          <p:nvPr/>
        </p:nvSpPr>
        <p:spPr>
          <a:xfrm>
            <a:off x="9715738" y="5664160"/>
            <a:ext cx="3539014" cy="354330"/>
          </a:xfrm>
          <a:prstGeom prst="rect">
            <a:avLst/>
          </a:prstGeom>
          <a:noFill/>
          <a:ln/>
        </p:spPr>
        <p:txBody>
          <a:bodyPr wrap="none" lIns="0" tIns="0" rIns="0" bIns="0" rtlCol="0" anchor="t"/>
          <a:lstStyle/>
          <a:p>
            <a:pPr marL="0" indent="0" algn="l">
              <a:lnSpc>
                <a:spcPts val="2750"/>
              </a:lnSpc>
              <a:buNone/>
            </a:pPr>
            <a:r>
              <a:rPr lang="en-IN" sz="2400" b="1" dirty="0"/>
              <a:t>Efficiency in Decision-Making</a:t>
            </a:r>
            <a:endParaRPr lang="en-US" sz="2200" b="1" dirty="0"/>
          </a:p>
        </p:txBody>
      </p:sp>
      <p:sp>
        <p:nvSpPr>
          <p:cNvPr id="12" name="Text 6"/>
          <p:cNvSpPr/>
          <p:nvPr/>
        </p:nvSpPr>
        <p:spPr>
          <a:xfrm>
            <a:off x="9715738" y="6018490"/>
            <a:ext cx="4120753" cy="1224797"/>
          </a:xfrm>
          <a:prstGeom prst="rect">
            <a:avLst/>
          </a:prstGeom>
          <a:noFill/>
          <a:ln/>
        </p:spPr>
        <p:txBody>
          <a:bodyPr wrap="square" lIns="0" tIns="0" rIns="0" bIns="0" rtlCol="0" anchor="t"/>
          <a:lstStyle/>
          <a:p>
            <a:pPr marL="0" indent="0" algn="l">
              <a:lnSpc>
                <a:spcPts val="2850"/>
              </a:lnSpc>
              <a:buNone/>
            </a:pPr>
            <a:r>
              <a:rPr lang="en-US" sz="2000" dirty="0"/>
              <a:t>The automated terrain prediction system will facilitate faster and more informed decision-making processes, particularly in critical scenarios like emergency response and military operations.</a:t>
            </a:r>
          </a:p>
        </p:txBody>
      </p:sp>
      <p:sp>
        <p:nvSpPr>
          <p:cNvPr id="13" name="Rectangle 12">
            <a:extLst>
              <a:ext uri="{FF2B5EF4-FFF2-40B4-BE49-F238E27FC236}">
                <a16:creationId xmlns:a16="http://schemas.microsoft.com/office/drawing/2014/main" id="{F025E93F-980A-38B6-4501-0E06052FD7A4}"/>
              </a:ext>
            </a:extLst>
          </p:cNvPr>
          <p:cNvSpPr/>
          <p:nvPr/>
        </p:nvSpPr>
        <p:spPr>
          <a:xfrm>
            <a:off x="12813632" y="7748337"/>
            <a:ext cx="1732547" cy="360947"/>
          </a:xfrm>
          <a:prstGeom prst="rect">
            <a:avLst/>
          </a:prstGeom>
          <a:solidFill>
            <a:srgbClr val="F3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280190" y="1699974"/>
            <a:ext cx="6332577"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Key Project Deliverables</a:t>
            </a:r>
            <a:endParaRPr lang="en-US" sz="4450" dirty="0"/>
          </a:p>
        </p:txBody>
      </p:sp>
      <p:sp>
        <p:nvSpPr>
          <p:cNvPr id="4" name="Shape 1"/>
          <p:cNvSpPr/>
          <p:nvPr/>
        </p:nvSpPr>
        <p:spPr>
          <a:xfrm>
            <a:off x="6280190" y="2748915"/>
            <a:ext cx="7556421" cy="3780711"/>
          </a:xfrm>
          <a:prstGeom prst="roundRect">
            <a:avLst>
              <a:gd name="adj" fmla="val 900"/>
            </a:avLst>
          </a:prstGeom>
          <a:noFill/>
          <a:ln w="7620">
            <a:solidFill>
              <a:srgbClr val="000000">
                <a:alpha val="8000"/>
              </a:srgbClr>
            </a:solidFill>
            <a:prstDash val="solid"/>
          </a:ln>
        </p:spPr>
      </p:sp>
      <p:sp>
        <p:nvSpPr>
          <p:cNvPr id="5" name="Shape 2"/>
          <p:cNvSpPr/>
          <p:nvPr/>
        </p:nvSpPr>
        <p:spPr>
          <a:xfrm>
            <a:off x="6287810" y="2756535"/>
            <a:ext cx="7541181" cy="1013222"/>
          </a:xfrm>
          <a:prstGeom prst="rect">
            <a:avLst/>
          </a:prstGeom>
          <a:solidFill>
            <a:srgbClr val="FFFFFF">
              <a:alpha val="4000"/>
            </a:srgbClr>
          </a:solidFill>
          <a:ln/>
        </p:spPr>
      </p:sp>
      <p:sp>
        <p:nvSpPr>
          <p:cNvPr id="6" name="Text 3"/>
          <p:cNvSpPr/>
          <p:nvPr/>
        </p:nvSpPr>
        <p:spPr>
          <a:xfrm>
            <a:off x="6514624" y="2900243"/>
            <a:ext cx="3313152" cy="362903"/>
          </a:xfrm>
          <a:prstGeom prst="rect">
            <a:avLst/>
          </a:prstGeom>
          <a:noFill/>
          <a:ln/>
        </p:spPr>
        <p:txBody>
          <a:bodyPr wrap="none" lIns="0" tIns="0" rIns="0" bIns="0" rtlCol="0" anchor="t"/>
          <a:lstStyle/>
          <a:p>
            <a:pPr marL="457200" indent="-457200" algn="just"/>
            <a:endParaRPr lang="en-IN" sz="2000" b="1" dirty="0">
              <a:effectLst/>
              <a:latin typeface="Times New Roman" panose="02020603050405020304" pitchFamily="18" charset="0"/>
              <a:ea typeface="Times New Roman" panose="02020603050405020304" pitchFamily="18" charset="0"/>
            </a:endParaRPr>
          </a:p>
          <a:p>
            <a:pPr marL="457200" indent="-457200" algn="just"/>
            <a:r>
              <a:rPr lang="en-IN" sz="2000" b="1" dirty="0">
                <a:effectLst/>
                <a:latin typeface="Times New Roman" panose="02020603050405020304" pitchFamily="18" charset="0"/>
                <a:ea typeface="Times New Roman" panose="02020603050405020304" pitchFamily="18" charset="0"/>
              </a:rPr>
              <a:t>Data collection and preprocessing </a:t>
            </a:r>
            <a:endParaRPr lang="en-US" sz="2000" b="1" dirty="0"/>
          </a:p>
        </p:txBody>
      </p:sp>
      <p:sp>
        <p:nvSpPr>
          <p:cNvPr id="7" name="Text 4"/>
          <p:cNvSpPr/>
          <p:nvPr/>
        </p:nvSpPr>
        <p:spPr>
          <a:xfrm>
            <a:off x="10289024" y="2756535"/>
            <a:ext cx="3313152" cy="869513"/>
          </a:xfrm>
          <a:prstGeom prst="rect">
            <a:avLst/>
          </a:prstGeom>
          <a:noFill/>
          <a:ln/>
        </p:spPr>
        <p:txBody>
          <a:bodyPr wrap="square" lIns="0" tIns="0" rIns="0" bIns="0" rtlCol="0" anchor="t"/>
          <a:lstStyle/>
          <a:p>
            <a:pPr marL="0" indent="0">
              <a:lnSpc>
                <a:spcPts val="2850"/>
              </a:lnSpc>
              <a:buNone/>
            </a:pPr>
            <a:r>
              <a:rPr lang="en-IN" sz="1800" dirty="0">
                <a:effectLst/>
                <a:latin typeface="Times New Roman" panose="02020603050405020304" pitchFamily="18" charset="0"/>
                <a:ea typeface="Times New Roman" panose="02020603050405020304" pitchFamily="18" charset="0"/>
              </a:rPr>
              <a:t>Gathering satellite or aerial imagery for training and testing the CNN model.</a:t>
            </a:r>
            <a:endParaRPr lang="en-US" sz="1750" dirty="0"/>
          </a:p>
        </p:txBody>
      </p:sp>
      <p:sp>
        <p:nvSpPr>
          <p:cNvPr id="8" name="Shape 5"/>
          <p:cNvSpPr/>
          <p:nvPr/>
        </p:nvSpPr>
        <p:spPr>
          <a:xfrm>
            <a:off x="6287810" y="3769757"/>
            <a:ext cx="7541181" cy="1376124"/>
          </a:xfrm>
          <a:prstGeom prst="rect">
            <a:avLst/>
          </a:prstGeom>
          <a:solidFill>
            <a:srgbClr val="000000">
              <a:alpha val="4000"/>
            </a:srgbClr>
          </a:solidFill>
          <a:ln/>
        </p:spPr>
      </p:sp>
      <p:sp>
        <p:nvSpPr>
          <p:cNvPr id="9" name="Text 6"/>
          <p:cNvSpPr/>
          <p:nvPr/>
        </p:nvSpPr>
        <p:spPr>
          <a:xfrm>
            <a:off x="6514624" y="4109919"/>
            <a:ext cx="3313152" cy="529351"/>
          </a:xfrm>
          <a:prstGeom prst="rect">
            <a:avLst/>
          </a:prstGeom>
          <a:noFill/>
          <a:ln/>
        </p:spPr>
        <p:txBody>
          <a:bodyPr wrap="none" lIns="0" tIns="0" rIns="0" bIns="0" rtlCol="0" anchor="t"/>
          <a:lstStyle/>
          <a:p>
            <a:pPr marL="0" indent="0">
              <a:lnSpc>
                <a:spcPts val="2850"/>
              </a:lnSpc>
              <a:buNone/>
            </a:pPr>
            <a:r>
              <a:rPr lang="en-IN" sz="2000" b="1" dirty="0">
                <a:effectLst/>
                <a:latin typeface="Times New Roman" panose="02020603050405020304" pitchFamily="18" charset="0"/>
                <a:ea typeface="Times New Roman" panose="02020603050405020304" pitchFamily="18" charset="0"/>
              </a:rPr>
              <a:t>Model design and training</a:t>
            </a:r>
            <a:endParaRPr lang="en-US" sz="2000" b="1" dirty="0"/>
          </a:p>
        </p:txBody>
      </p:sp>
      <p:sp>
        <p:nvSpPr>
          <p:cNvPr id="10" name="Text 7"/>
          <p:cNvSpPr/>
          <p:nvPr/>
        </p:nvSpPr>
        <p:spPr>
          <a:xfrm>
            <a:off x="10289024" y="4057173"/>
            <a:ext cx="3313152" cy="1088708"/>
          </a:xfrm>
          <a:prstGeom prst="rect">
            <a:avLst/>
          </a:prstGeom>
          <a:noFill/>
          <a:ln/>
        </p:spPr>
        <p:txBody>
          <a:bodyPr wrap="square" lIns="0" tIns="0" rIns="0" bIns="0" rtlCol="0" anchor="t"/>
          <a:lstStyle/>
          <a:p>
            <a:pPr marL="0" indent="0">
              <a:lnSpc>
                <a:spcPts val="2850"/>
              </a:lnSpc>
              <a:buNone/>
            </a:pPr>
            <a:r>
              <a:rPr lang="en-IN" sz="1800" dirty="0">
                <a:effectLst/>
                <a:latin typeface="Times New Roman" panose="02020603050405020304" pitchFamily="18" charset="0"/>
                <a:ea typeface="Times New Roman" panose="02020603050405020304" pitchFamily="18" charset="0"/>
              </a:rPr>
              <a:t> Developing and fine-tuning a CNN model for terrain classification.</a:t>
            </a:r>
            <a:endParaRPr lang="en-US" dirty="0"/>
          </a:p>
        </p:txBody>
      </p:sp>
      <p:sp>
        <p:nvSpPr>
          <p:cNvPr id="11" name="Shape 8"/>
          <p:cNvSpPr/>
          <p:nvPr/>
        </p:nvSpPr>
        <p:spPr>
          <a:xfrm>
            <a:off x="6287810" y="5145881"/>
            <a:ext cx="7541181" cy="1376124"/>
          </a:xfrm>
          <a:prstGeom prst="rect">
            <a:avLst/>
          </a:prstGeom>
          <a:solidFill>
            <a:srgbClr val="FFFFFF">
              <a:alpha val="4000"/>
            </a:srgbClr>
          </a:solidFill>
          <a:ln/>
        </p:spPr>
      </p:sp>
      <p:sp>
        <p:nvSpPr>
          <p:cNvPr id="12" name="Text 9"/>
          <p:cNvSpPr/>
          <p:nvPr/>
        </p:nvSpPr>
        <p:spPr>
          <a:xfrm>
            <a:off x="6514624" y="5289590"/>
            <a:ext cx="3313152" cy="362903"/>
          </a:xfrm>
          <a:prstGeom prst="rect">
            <a:avLst/>
          </a:prstGeom>
          <a:noFill/>
          <a:ln/>
        </p:spPr>
        <p:txBody>
          <a:bodyPr wrap="none" lIns="0" tIns="0" rIns="0" bIns="0" rtlCol="0" anchor="t"/>
          <a:lstStyle/>
          <a:p>
            <a:pPr marL="0" indent="0">
              <a:lnSpc>
                <a:spcPts val="2850"/>
              </a:lnSpc>
              <a:buNone/>
            </a:pPr>
            <a:r>
              <a:rPr lang="en-IN" sz="2000" b="1" dirty="0">
                <a:effectLst/>
                <a:latin typeface="Times New Roman" panose="02020603050405020304" pitchFamily="18" charset="0"/>
                <a:ea typeface="Times New Roman" panose="02020603050405020304" pitchFamily="18" charset="0"/>
              </a:rPr>
              <a:t>Evaluation and testing</a:t>
            </a:r>
            <a:endParaRPr lang="en-US" sz="2000" b="1" dirty="0"/>
          </a:p>
        </p:txBody>
      </p:sp>
      <p:sp>
        <p:nvSpPr>
          <p:cNvPr id="13" name="Text 10"/>
          <p:cNvSpPr/>
          <p:nvPr/>
        </p:nvSpPr>
        <p:spPr>
          <a:xfrm>
            <a:off x="10289024" y="5289590"/>
            <a:ext cx="3313152" cy="1088708"/>
          </a:xfrm>
          <a:prstGeom prst="rect">
            <a:avLst/>
          </a:prstGeom>
          <a:noFill/>
          <a:ln/>
        </p:spPr>
        <p:txBody>
          <a:bodyPr wrap="square" lIns="0" tIns="0" rIns="0" bIns="0" rtlCol="0" anchor="t"/>
          <a:lstStyle/>
          <a:p>
            <a:pPr marL="0" indent="0">
              <a:lnSpc>
                <a:spcPts val="2850"/>
              </a:lnSpc>
              <a:buNone/>
            </a:pPr>
            <a:r>
              <a:rPr lang="en-IN" sz="1800" dirty="0">
                <a:effectLst/>
                <a:latin typeface="Times New Roman" panose="02020603050405020304" pitchFamily="18" charset="0"/>
                <a:ea typeface="Times New Roman" panose="02020603050405020304" pitchFamily="18" charset="0"/>
              </a:rPr>
              <a:t>Validating the model's accuracy, efficiency, and generalization to unseen data.</a:t>
            </a:r>
            <a:endParaRPr lang="en-US" sz="1750" dirty="0"/>
          </a:p>
        </p:txBody>
      </p:sp>
      <p:sp>
        <p:nvSpPr>
          <p:cNvPr id="14" name="Shape 5">
            <a:extLst>
              <a:ext uri="{FF2B5EF4-FFF2-40B4-BE49-F238E27FC236}">
                <a16:creationId xmlns:a16="http://schemas.microsoft.com/office/drawing/2014/main" id="{27E1280B-9F6A-6813-D407-667729410424}"/>
              </a:ext>
            </a:extLst>
          </p:cNvPr>
          <p:cNvSpPr/>
          <p:nvPr/>
        </p:nvSpPr>
        <p:spPr>
          <a:xfrm>
            <a:off x="6280190" y="6340554"/>
            <a:ext cx="7541181" cy="1376124"/>
          </a:xfrm>
          <a:prstGeom prst="rect">
            <a:avLst/>
          </a:prstGeom>
          <a:solidFill>
            <a:srgbClr val="000000">
              <a:alpha val="4000"/>
            </a:srgbClr>
          </a:solidFill>
          <a:ln/>
        </p:spPr>
      </p:sp>
      <p:sp>
        <p:nvSpPr>
          <p:cNvPr id="16" name="TextBox 15">
            <a:extLst>
              <a:ext uri="{FF2B5EF4-FFF2-40B4-BE49-F238E27FC236}">
                <a16:creationId xmlns:a16="http://schemas.microsoft.com/office/drawing/2014/main" id="{EDDDB72A-AEB7-7F37-83D3-9FD255B8B8B4}"/>
              </a:ext>
            </a:extLst>
          </p:cNvPr>
          <p:cNvSpPr txBox="1"/>
          <p:nvPr/>
        </p:nvSpPr>
        <p:spPr>
          <a:xfrm>
            <a:off x="6514624" y="6817042"/>
            <a:ext cx="3000079" cy="400110"/>
          </a:xfrm>
          <a:prstGeom prst="rect">
            <a:avLst/>
          </a:prstGeom>
          <a:noFill/>
        </p:spPr>
        <p:txBody>
          <a:bodyPr wrap="square" rtlCol="0">
            <a:spAutoFit/>
          </a:bodyPr>
          <a:lstStyle/>
          <a:p>
            <a:r>
              <a:rPr lang="en-IN" sz="2000" b="1" dirty="0">
                <a:effectLst/>
                <a:latin typeface="Times New Roman" panose="02020603050405020304" pitchFamily="18" charset="0"/>
                <a:ea typeface="Times New Roman" panose="02020603050405020304" pitchFamily="18" charset="0"/>
              </a:rPr>
              <a:t>Application areas</a:t>
            </a:r>
            <a:endParaRPr lang="en-IN" sz="2000" b="1" dirty="0"/>
          </a:p>
        </p:txBody>
      </p:sp>
      <p:sp>
        <p:nvSpPr>
          <p:cNvPr id="17" name="TextBox 16">
            <a:extLst>
              <a:ext uri="{FF2B5EF4-FFF2-40B4-BE49-F238E27FC236}">
                <a16:creationId xmlns:a16="http://schemas.microsoft.com/office/drawing/2014/main" id="{0066A396-58A9-2566-A151-CDA993956C9D}"/>
              </a:ext>
            </a:extLst>
          </p:cNvPr>
          <p:cNvSpPr txBox="1"/>
          <p:nvPr/>
        </p:nvSpPr>
        <p:spPr>
          <a:xfrm>
            <a:off x="10194324" y="6522005"/>
            <a:ext cx="3407852" cy="1477328"/>
          </a:xfrm>
          <a:prstGeom prst="rect">
            <a:avLst/>
          </a:prstGeom>
          <a:noFill/>
        </p:spPr>
        <p:txBody>
          <a:bodyPr wrap="square" rtlCol="0">
            <a:spAutoFit/>
          </a:bodyPr>
          <a:lstStyle/>
          <a:p>
            <a:r>
              <a:rPr lang="en-IN" dirty="0">
                <a:effectLst/>
                <a:latin typeface="Times New Roman" panose="02020603050405020304" pitchFamily="18" charset="0"/>
                <a:ea typeface="Times New Roman" panose="02020603050405020304" pitchFamily="18" charset="0"/>
              </a:rPr>
              <a:t>The project will consider use cases in autonomous vehicle navigation, military operations, and environmental monitoring.</a:t>
            </a:r>
          </a:p>
          <a:p>
            <a:endParaRPr lang="en-IN" dirty="0"/>
          </a:p>
        </p:txBody>
      </p:sp>
      <p:pic>
        <p:nvPicPr>
          <p:cNvPr id="18" name="Picture 17" descr="Planning Radar Network Coverage over Terrain - MATLAB &amp; Simulink">
            <a:extLst>
              <a:ext uri="{FF2B5EF4-FFF2-40B4-BE49-F238E27FC236}">
                <a16:creationId xmlns:a16="http://schemas.microsoft.com/office/drawing/2014/main" id="{E69C0EA5-3A4B-0224-39A2-5B8833FD1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675091"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35C2B01-5F13-12F2-150A-470D0365F6AE}"/>
              </a:ext>
            </a:extLst>
          </p:cNvPr>
          <p:cNvSpPr/>
          <p:nvPr/>
        </p:nvSpPr>
        <p:spPr>
          <a:xfrm>
            <a:off x="12813632" y="7748337"/>
            <a:ext cx="1732547" cy="360947"/>
          </a:xfrm>
          <a:prstGeom prst="rect">
            <a:avLst/>
          </a:prstGeom>
          <a:solidFill>
            <a:srgbClr val="F3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692</Words>
  <Application>Microsoft Office PowerPoint</Application>
  <PresentationFormat>Custom</PresentationFormat>
  <Paragraphs>84</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Open Sans Bold</vt:lpstr>
      <vt:lpstr>Arial</vt:lpstr>
      <vt:lpstr>Playfair Display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sanidhya singh</cp:lastModifiedBy>
  <cp:revision>3</cp:revision>
  <dcterms:created xsi:type="dcterms:W3CDTF">2024-11-11T08:06:52Z</dcterms:created>
  <dcterms:modified xsi:type="dcterms:W3CDTF">2024-11-22T19:31:27Z</dcterms:modified>
</cp:coreProperties>
</file>